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1"/>
    <p:sldMasterId id="2147483797" r:id="rId2"/>
    <p:sldMasterId id="2147483815" r:id="rId3"/>
    <p:sldMasterId id="2147483833" r:id="rId4"/>
  </p:sldMasterIdLst>
  <p:sldIdLst>
    <p:sldId id="256" r:id="rId5"/>
    <p:sldId id="257" r:id="rId6"/>
    <p:sldId id="258" r:id="rId7"/>
    <p:sldId id="259" r:id="rId8"/>
    <p:sldId id="260" r:id="rId9"/>
    <p:sldId id="261" r:id="rId10"/>
    <p:sldId id="262" r:id="rId11"/>
    <p:sldId id="263" r:id="rId12"/>
    <p:sldId id="264" r:id="rId13"/>
    <p:sldId id="266" r:id="rId14"/>
    <p:sldId id="278" r:id="rId15"/>
    <p:sldId id="265" r:id="rId16"/>
    <p:sldId id="267" r:id="rId17"/>
    <p:sldId id="268" r:id="rId18"/>
    <p:sldId id="269" r:id="rId19"/>
    <p:sldId id="270" r:id="rId20"/>
    <p:sldId id="277" r:id="rId21"/>
    <p:sldId id="271" r:id="rId22"/>
    <p:sldId id="272" r:id="rId23"/>
    <p:sldId id="274" r:id="rId24"/>
    <p:sldId id="273" r:id="rId25"/>
    <p:sldId id="275" r:id="rId26"/>
    <p:sldId id="276"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9" d="100"/>
          <a:sy n="119" d="100"/>
        </p:scale>
        <p:origin x="21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0122340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0136493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7491149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1331746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3678325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4905336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1340812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5244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59073"/>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72748085"/>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D82B9-B8EE-4375-B6FF-88FA6ABB15D9}"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4652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D82B9-B8EE-4375-B6FF-88FA6ABB15D9}"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357085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91201537"/>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445054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12/12/2019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478460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804008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12/12/2019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782782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2884F1-FFEA-405F-9602-3DCA865EDA4E}"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775926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12/12/2019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342766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69456087"/>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84872750"/>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72685773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7777991"/>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40975857"/>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1017541"/>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022749"/>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783886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984209"/>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26712185"/>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D82B9-B8EE-4375-B6FF-88FA6ABB15D9}"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86287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89164009"/>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4425668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12/12/2019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13496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11404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311159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12/12/2019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2163496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2884F1-FFEA-405F-9602-3DCA865EDA4E}"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6752648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12/12/2019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580081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79635480"/>
      </p:ext>
    </p:extLst>
  </p:cSld>
  <p:clrMapOvr>
    <a:masterClrMapping/>
  </p:clrMapOvr>
  <p:hf sldNum="0"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32275653"/>
      </p:ext>
    </p:extLst>
  </p:cSld>
  <p:clrMapOvr>
    <a:masterClrMapping/>
  </p:clrMapOvr>
  <p:hf sldNum="0"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23828160"/>
      </p:ext>
    </p:extLst>
  </p:cSld>
  <p:clrMapOvr>
    <a:masterClrMapping/>
  </p:clrMapOvr>
  <p:hf sldNum="0"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3792070"/>
      </p:ext>
    </p:extLst>
  </p:cSld>
  <p:clrMapOvr>
    <a:masterClrMapping/>
  </p:clrMapOvr>
  <p:hf sldNum="0"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1164198"/>
      </p:ext>
    </p:extLst>
  </p:cSld>
  <p:clrMapOvr>
    <a:masterClrMapping/>
  </p:clrMapOvr>
  <p:hf sldNum="0"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3945787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12/12/2019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279245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1547025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25983153"/>
      </p:ext>
    </p:extLst>
  </p:cSld>
  <p:clrMapOvr>
    <a:masterClrMapping/>
  </p:clrMapOvr>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2032270"/>
      </p:ext>
    </p:extLst>
  </p:cSld>
  <p:clrMapOvr>
    <a:masterClrMapping/>
  </p:clrMapOvr>
  <p:extLst>
    <p:ext uri="{DCECCB84-F9BA-43D5-87BE-67443E8EF086}">
      <p15:sldGuideLst xmlns:p15="http://schemas.microsoft.com/office/powerpoint/2012/main"/>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D82B9-B8EE-4375-B6FF-88FA6ABB15D9}"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167020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8093954"/>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8624869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12/12/2019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053255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040190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12/12/2019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0317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2884F1-FFEA-405F-9602-3DCA865EDA4E}"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23337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105067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12/12/2019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003836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1579107"/>
      </p:ext>
    </p:extLst>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6767881"/>
      </p:ext>
    </p:extLst>
  </p:cSld>
  <p:clrMapOvr>
    <a:masterClrMapping/>
  </p:clrMapOvr>
  <p:hf sldNum="0"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32458209"/>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99134664"/>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649512"/>
      </p:ext>
    </p:extLst>
  </p:cSld>
  <p:clrMapOvr>
    <a:masterClrMapping/>
  </p:clrMapOvr>
  <p:hf sldNum="0"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12/12/2019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12970331"/>
      </p:ext>
    </p:extLst>
  </p:cSld>
  <p:clrMapOvr>
    <a:masterClrMapping/>
  </p:clrMapOvr>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4803809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12/12/2019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225769"/>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12/12/2019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9000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2884F1-FFEA-405F-9602-3DCA865EDA4E}" type="datetime1">
              <a:rPr lang="en-US" smtClean="0"/>
              <a:t>12/12/2019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128563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7E18DB4A-8810-4A10-AD5C-D5E2C667F5B3}" type="datetime1">
              <a:rPr lang="en-US" smtClean="0"/>
              <a:t>12/12/2019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pPr algn="l"/>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0484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theme" Target="../theme/theme3.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19" Type="http://schemas.openxmlformats.org/officeDocument/2006/relationships/image" Target="../media/image8.png"/><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theme" Target="../theme/theme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19" Type="http://schemas.openxmlformats.org/officeDocument/2006/relationships/image" Target="../media/image8.png"/><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ED291B17-9318-49DB-B28B-6E5994AE9581}" type="datetime1">
              <a:rPr lang="en-US" smtClean="0"/>
              <a:t>12/12/2019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892463240"/>
      </p:ext>
    </p:extLst>
  </p:cSld>
  <p:clrMap bg1="dk1" tx1="lt1" bg2="dk2" tx2="lt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 id="2147483773" r:id="rId12"/>
    <p:sldLayoutId id="2147483774" r:id="rId13"/>
    <p:sldLayoutId id="2147483775" r:id="rId14"/>
    <p:sldLayoutId id="2147483776" r:id="rId15"/>
    <p:sldLayoutId id="2147483777" r:id="rId16"/>
    <p:sldLayoutId id="2147483778"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ED291B17-9318-49DB-B28B-6E5994AE9581}" type="datetime1">
              <a:rPr lang="en-US" smtClean="0"/>
              <a:t>12/12/2019</a:t>
            </a:fld>
            <a:endParaRPr lang="en-US" dirty="0"/>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37333209"/>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D291B17-9318-49DB-B28B-6E5994AE9581}" type="datetime1">
              <a:rPr lang="en-US" smtClean="0"/>
              <a:t>12/12/2019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170339443"/>
      </p:ext>
    </p:extLst>
  </p:cSld>
  <p:clrMap bg1="dk1" tx1="lt1" bg2="dk2" tx2="lt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 id="2147483827" r:id="rId12"/>
    <p:sldLayoutId id="2147483828" r:id="rId13"/>
    <p:sldLayoutId id="2147483829" r:id="rId14"/>
    <p:sldLayoutId id="2147483830" r:id="rId15"/>
    <p:sldLayoutId id="2147483831" r:id="rId16"/>
    <p:sldLayoutId id="2147483832"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D291B17-9318-49DB-B28B-6E5994AE9581}" type="datetime1">
              <a:rPr lang="en-US" smtClean="0"/>
              <a:t>12/12/2019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620307273"/>
      </p:ext>
    </p:extLst>
  </p:cSld>
  <p:clrMap bg1="dk1" tx1="lt1" bg2="dk2" tx2="lt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 id="2147483842" r:id="rId9"/>
    <p:sldLayoutId id="2147483843" r:id="rId10"/>
    <p:sldLayoutId id="2147483844" r:id="rId11"/>
    <p:sldLayoutId id="2147483845" r:id="rId12"/>
    <p:sldLayoutId id="2147483846" r:id="rId13"/>
    <p:sldLayoutId id="2147483847" r:id="rId14"/>
    <p:sldLayoutId id="2147483848" r:id="rId15"/>
    <p:sldLayoutId id="2147483849" r:id="rId16"/>
    <p:sldLayoutId id="2147483850"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5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53.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53.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53.xml"/><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19.xml"/><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2.jpeg"/><Relationship Id="rId1" Type="http://schemas.openxmlformats.org/officeDocument/2006/relationships/slideLayout" Target="../slideLayouts/slideLayout19.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4065AF-27D6-4A23-ACA2-C87436EB5BAE}"/>
              </a:ext>
            </a:extLst>
          </p:cNvPr>
          <p:cNvPicPr>
            <a:picLocks noChangeAspect="1"/>
          </p:cNvPicPr>
          <p:nvPr/>
        </p:nvPicPr>
        <p:blipFill rotWithShape="1">
          <a:blip r:embed="rId2">
            <a:alphaModFix amt="40000"/>
          </a:blip>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188D5ED5-4E7A-47C7-971F-347826447C1B}"/>
              </a:ext>
            </a:extLst>
          </p:cNvPr>
          <p:cNvSpPr>
            <a:spLocks noGrp="1"/>
          </p:cNvSpPr>
          <p:nvPr>
            <p:ph type="ctrTitle"/>
          </p:nvPr>
        </p:nvSpPr>
        <p:spPr>
          <a:xfrm>
            <a:off x="965201" y="1020431"/>
            <a:ext cx="10225530" cy="1475013"/>
          </a:xfrm>
        </p:spPr>
        <p:txBody>
          <a:bodyPr>
            <a:normAutofit/>
          </a:bodyPr>
          <a:lstStyle/>
          <a:p>
            <a:r>
              <a:rPr lang="en-US" sz="4000">
                <a:solidFill>
                  <a:schemeClr val="tx1"/>
                </a:solidFill>
              </a:rPr>
              <a:t>Currency Converter</a:t>
            </a:r>
          </a:p>
        </p:txBody>
      </p:sp>
      <p:sp>
        <p:nvSpPr>
          <p:cNvPr id="3" name="Subtitle 2">
            <a:extLst>
              <a:ext uri="{FF2B5EF4-FFF2-40B4-BE49-F238E27FC236}">
                <a16:creationId xmlns:a16="http://schemas.microsoft.com/office/drawing/2014/main" id="{FD128EC5-E2F4-4DC9-B7E2-66A011714429}"/>
              </a:ext>
            </a:extLst>
          </p:cNvPr>
          <p:cNvSpPr>
            <a:spLocks noGrp="1"/>
          </p:cNvSpPr>
          <p:nvPr>
            <p:ph type="subTitle" idx="1"/>
          </p:nvPr>
        </p:nvSpPr>
        <p:spPr>
          <a:xfrm>
            <a:off x="965200" y="2495445"/>
            <a:ext cx="10225530" cy="590321"/>
          </a:xfrm>
        </p:spPr>
        <p:txBody>
          <a:bodyPr>
            <a:normAutofit/>
          </a:bodyPr>
          <a:lstStyle/>
          <a:p>
            <a:r>
              <a:rPr lang="en-US">
                <a:solidFill>
                  <a:schemeClr val="tx1"/>
                </a:solidFill>
              </a:rPr>
              <a:t>By:  Tohidul Islam</a:t>
            </a:r>
            <a:endParaRPr lang="en-US" dirty="0">
              <a:solidFill>
                <a:schemeClr val="tx1"/>
              </a:solidFill>
            </a:endParaRPr>
          </a:p>
        </p:txBody>
      </p:sp>
    </p:spTree>
    <p:extLst>
      <p:ext uri="{BB962C8B-B14F-4D97-AF65-F5344CB8AC3E}">
        <p14:creationId xmlns:p14="http://schemas.microsoft.com/office/powerpoint/2010/main" val="290104628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9" name="Group 8">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0"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1"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2"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3"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4"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5"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6"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7"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8"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9"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0"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1"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2"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3"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4"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5"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6"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7"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8"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9"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0"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1"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2"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8"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39"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0"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1"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2"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3"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4"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5"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6"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7"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8"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9"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0"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51"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2"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3"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4"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5"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6"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7"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8"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9"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0"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1"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2"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3"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grpSp>
      <p:sp useBgFill="1">
        <p:nvSpPr>
          <p:cNvPr id="65" name="Rectangle 64">
            <a:extLst>
              <a:ext uri="{FF2B5EF4-FFF2-40B4-BE49-F238E27FC236}">
                <a16:creationId xmlns:a16="http://schemas.microsoft.com/office/drawing/2014/main" id="{7A070EAD-1DCD-4F3D-BA84-799B891A0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32344E-79CE-47A8-8CE4-C209B74063FF}"/>
              </a:ext>
            </a:extLst>
          </p:cNvPr>
          <p:cNvSpPr>
            <a:spLocks noGrp="1"/>
          </p:cNvSpPr>
          <p:nvPr>
            <p:ph type="title"/>
          </p:nvPr>
        </p:nvSpPr>
        <p:spPr>
          <a:xfrm>
            <a:off x="3108960" y="1122363"/>
            <a:ext cx="7559039" cy="3027360"/>
          </a:xfrm>
        </p:spPr>
        <p:txBody>
          <a:bodyPr vert="horz" lIns="91440" tIns="45720" rIns="91440" bIns="45720" rtlCol="0" anchor="b">
            <a:normAutofit/>
          </a:bodyPr>
          <a:lstStyle/>
          <a:p>
            <a:r>
              <a:rPr lang="en-US" sz="5400"/>
              <a:t>Additional slides for phase ii submission</a:t>
            </a:r>
          </a:p>
        </p:txBody>
      </p:sp>
      <p:grpSp>
        <p:nvGrpSpPr>
          <p:cNvPr id="67" name="Group 66">
            <a:extLst>
              <a:ext uri="{FF2B5EF4-FFF2-40B4-BE49-F238E27FC236}">
                <a16:creationId xmlns:a16="http://schemas.microsoft.com/office/drawing/2014/main" id="{DE471E13-6104-4637-8A8F-B545529B1D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68" name="Rectangle 5">
              <a:extLst>
                <a:ext uri="{FF2B5EF4-FFF2-40B4-BE49-F238E27FC236}">
                  <a16:creationId xmlns:a16="http://schemas.microsoft.com/office/drawing/2014/main" id="{802F412D-6781-427D-AB79-09FD610CCE5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9" name="Freeform 6">
              <a:extLst>
                <a:ext uri="{FF2B5EF4-FFF2-40B4-BE49-F238E27FC236}">
                  <a16:creationId xmlns:a16="http://schemas.microsoft.com/office/drawing/2014/main" id="{8471B962-D824-43CE-B5DD-704B305B28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7">
              <a:extLst>
                <a:ext uri="{FF2B5EF4-FFF2-40B4-BE49-F238E27FC236}">
                  <a16:creationId xmlns:a16="http://schemas.microsoft.com/office/drawing/2014/main" id="{ED60EBD3-FA75-460B-AFBD-3F234A0CAA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Rectangle 8">
              <a:extLst>
                <a:ext uri="{FF2B5EF4-FFF2-40B4-BE49-F238E27FC236}">
                  <a16:creationId xmlns:a16="http://schemas.microsoft.com/office/drawing/2014/main" id="{D0791244-FBF2-49D9-BDBC-E2E58C86B4D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2" name="Freeform 9">
              <a:extLst>
                <a:ext uri="{FF2B5EF4-FFF2-40B4-BE49-F238E27FC236}">
                  <a16:creationId xmlns:a16="http://schemas.microsoft.com/office/drawing/2014/main" id="{FEE4C4B1-195C-40F5-A78F-2EB7ED6E6F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10">
              <a:extLst>
                <a:ext uri="{FF2B5EF4-FFF2-40B4-BE49-F238E27FC236}">
                  <a16:creationId xmlns:a16="http://schemas.microsoft.com/office/drawing/2014/main" id="{22766AF8-3850-41E4-80D0-321D9A13D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1">
              <a:extLst>
                <a:ext uri="{FF2B5EF4-FFF2-40B4-BE49-F238E27FC236}">
                  <a16:creationId xmlns:a16="http://schemas.microsoft.com/office/drawing/2014/main" id="{8834F8EE-AB04-42FE-AE7B-3E9C6ACA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2">
              <a:extLst>
                <a:ext uri="{FF2B5EF4-FFF2-40B4-BE49-F238E27FC236}">
                  <a16:creationId xmlns:a16="http://schemas.microsoft.com/office/drawing/2014/main" id="{C86BB534-4617-4275-908E-357CF2246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13">
              <a:extLst>
                <a:ext uri="{FF2B5EF4-FFF2-40B4-BE49-F238E27FC236}">
                  <a16:creationId xmlns:a16="http://schemas.microsoft.com/office/drawing/2014/main" id="{B6DEB58B-8D28-4BE9-9CA9-F4B3A083B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14">
              <a:extLst>
                <a:ext uri="{FF2B5EF4-FFF2-40B4-BE49-F238E27FC236}">
                  <a16:creationId xmlns:a16="http://schemas.microsoft.com/office/drawing/2014/main" id="{25A772BC-4720-4EC2-AD61-A7B74E915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Freeform 15">
              <a:extLst>
                <a:ext uri="{FF2B5EF4-FFF2-40B4-BE49-F238E27FC236}">
                  <a16:creationId xmlns:a16="http://schemas.microsoft.com/office/drawing/2014/main" id="{60D6B27E-FAC5-4267-80A9-DE4D2E02B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9" name="Freeform 16">
              <a:extLst>
                <a:ext uri="{FF2B5EF4-FFF2-40B4-BE49-F238E27FC236}">
                  <a16:creationId xmlns:a16="http://schemas.microsoft.com/office/drawing/2014/main" id="{1F39FA83-D8C8-4CE3-9C62-10375FD041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17">
              <a:extLst>
                <a:ext uri="{FF2B5EF4-FFF2-40B4-BE49-F238E27FC236}">
                  <a16:creationId xmlns:a16="http://schemas.microsoft.com/office/drawing/2014/main" id="{E09B4CF3-A51F-4787-81FE-F5C79BA42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8">
              <a:extLst>
                <a:ext uri="{FF2B5EF4-FFF2-40B4-BE49-F238E27FC236}">
                  <a16:creationId xmlns:a16="http://schemas.microsoft.com/office/drawing/2014/main" id="{6695CB35-74E4-43C0-89F5-9FDA59B3AC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19">
              <a:extLst>
                <a:ext uri="{FF2B5EF4-FFF2-40B4-BE49-F238E27FC236}">
                  <a16:creationId xmlns:a16="http://schemas.microsoft.com/office/drawing/2014/main" id="{945450CE-FB13-4C46-825F-5BB1917033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20">
              <a:extLst>
                <a:ext uri="{FF2B5EF4-FFF2-40B4-BE49-F238E27FC236}">
                  <a16:creationId xmlns:a16="http://schemas.microsoft.com/office/drawing/2014/main" id="{E80AA0B2-7FE7-4B75-AC25-E0F6C0FE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21">
              <a:extLst>
                <a:ext uri="{FF2B5EF4-FFF2-40B4-BE49-F238E27FC236}">
                  <a16:creationId xmlns:a16="http://schemas.microsoft.com/office/drawing/2014/main" id="{2E81F7C1-AD8F-41A0-91A8-E05F66CB0E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2">
              <a:extLst>
                <a:ext uri="{FF2B5EF4-FFF2-40B4-BE49-F238E27FC236}">
                  <a16:creationId xmlns:a16="http://schemas.microsoft.com/office/drawing/2014/main" id="{F4E8A538-9FFA-4C76-BCE2-D54F56A11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23">
              <a:extLst>
                <a:ext uri="{FF2B5EF4-FFF2-40B4-BE49-F238E27FC236}">
                  <a16:creationId xmlns:a16="http://schemas.microsoft.com/office/drawing/2014/main" id="{3C412824-3CBA-4E74-B2FD-936EA70486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24">
              <a:extLst>
                <a:ext uri="{FF2B5EF4-FFF2-40B4-BE49-F238E27FC236}">
                  <a16:creationId xmlns:a16="http://schemas.microsoft.com/office/drawing/2014/main" id="{E28DC1F0-74FF-4D97-BD4D-FD42DE4AC6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25">
              <a:extLst>
                <a:ext uri="{FF2B5EF4-FFF2-40B4-BE49-F238E27FC236}">
                  <a16:creationId xmlns:a16="http://schemas.microsoft.com/office/drawing/2014/main" id="{77CEC4FA-6FD3-4ABF-BF98-94E7947A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26">
              <a:extLst>
                <a:ext uri="{FF2B5EF4-FFF2-40B4-BE49-F238E27FC236}">
                  <a16:creationId xmlns:a16="http://schemas.microsoft.com/office/drawing/2014/main" id="{D4E61DA7-BFA9-48AF-BD6F-EBB15C235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27">
              <a:extLst>
                <a:ext uri="{FF2B5EF4-FFF2-40B4-BE49-F238E27FC236}">
                  <a16:creationId xmlns:a16="http://schemas.microsoft.com/office/drawing/2014/main" id="{57164D6A-1DD9-43AE-878F-A413DC26F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8">
              <a:extLst>
                <a:ext uri="{FF2B5EF4-FFF2-40B4-BE49-F238E27FC236}">
                  <a16:creationId xmlns:a16="http://schemas.microsoft.com/office/drawing/2014/main" id="{4949EBA6-53D9-4F2D-91DB-EA7AE260F6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29">
              <a:extLst>
                <a:ext uri="{FF2B5EF4-FFF2-40B4-BE49-F238E27FC236}">
                  <a16:creationId xmlns:a16="http://schemas.microsoft.com/office/drawing/2014/main" id="{0AFEA5FA-F759-441C-A0BC-7EDC79A6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0">
              <a:extLst>
                <a:ext uri="{FF2B5EF4-FFF2-40B4-BE49-F238E27FC236}">
                  <a16:creationId xmlns:a16="http://schemas.microsoft.com/office/drawing/2014/main" id="{5B913AE0-5DC8-4244-8C26-ED97F834E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31">
              <a:extLst>
                <a:ext uri="{FF2B5EF4-FFF2-40B4-BE49-F238E27FC236}">
                  <a16:creationId xmlns:a16="http://schemas.microsoft.com/office/drawing/2014/main" id="{A87DB58A-25D2-46F1-85E3-06F964D0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32">
              <a:extLst>
                <a:ext uri="{FF2B5EF4-FFF2-40B4-BE49-F238E27FC236}">
                  <a16:creationId xmlns:a16="http://schemas.microsoft.com/office/drawing/2014/main" id="{E7AE8209-F3E7-4ACA-98D0-90B282A147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33">
              <a:extLst>
                <a:ext uri="{FF2B5EF4-FFF2-40B4-BE49-F238E27FC236}">
                  <a16:creationId xmlns:a16="http://schemas.microsoft.com/office/drawing/2014/main" id="{1CED7927-A7C7-444A-A8F3-6348852AEF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34">
              <a:extLst>
                <a:ext uri="{FF2B5EF4-FFF2-40B4-BE49-F238E27FC236}">
                  <a16:creationId xmlns:a16="http://schemas.microsoft.com/office/drawing/2014/main" id="{08BEDF90-F9A6-4DE4-94B6-43E4160394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35">
              <a:extLst>
                <a:ext uri="{FF2B5EF4-FFF2-40B4-BE49-F238E27FC236}">
                  <a16:creationId xmlns:a16="http://schemas.microsoft.com/office/drawing/2014/main" id="{36540D5F-1C77-438A-BF12-56455C472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36">
              <a:extLst>
                <a:ext uri="{FF2B5EF4-FFF2-40B4-BE49-F238E27FC236}">
                  <a16:creationId xmlns:a16="http://schemas.microsoft.com/office/drawing/2014/main" id="{52FC779A-BC55-40AC-8FFD-E014F8C0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37">
              <a:extLst>
                <a:ext uri="{FF2B5EF4-FFF2-40B4-BE49-F238E27FC236}">
                  <a16:creationId xmlns:a16="http://schemas.microsoft.com/office/drawing/2014/main" id="{63E42DE5-DC0E-4043-8A35-20C53074A2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38">
              <a:extLst>
                <a:ext uri="{FF2B5EF4-FFF2-40B4-BE49-F238E27FC236}">
                  <a16:creationId xmlns:a16="http://schemas.microsoft.com/office/drawing/2014/main" id="{41581FA6-993A-4899-ADF1-0A83A623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39">
              <a:extLst>
                <a:ext uri="{FF2B5EF4-FFF2-40B4-BE49-F238E27FC236}">
                  <a16:creationId xmlns:a16="http://schemas.microsoft.com/office/drawing/2014/main" id="{33C4FDB9-01D2-4CB0-BFED-216CAC7EB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40">
              <a:extLst>
                <a:ext uri="{FF2B5EF4-FFF2-40B4-BE49-F238E27FC236}">
                  <a16:creationId xmlns:a16="http://schemas.microsoft.com/office/drawing/2014/main" id="{34E715AB-2B68-41C4-A61F-02C413F242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41">
              <a:extLst>
                <a:ext uri="{FF2B5EF4-FFF2-40B4-BE49-F238E27FC236}">
                  <a16:creationId xmlns:a16="http://schemas.microsoft.com/office/drawing/2014/main" id="{D3861C35-D060-408D-9871-4DA2D0547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42">
              <a:extLst>
                <a:ext uri="{FF2B5EF4-FFF2-40B4-BE49-F238E27FC236}">
                  <a16:creationId xmlns:a16="http://schemas.microsoft.com/office/drawing/2014/main" id="{B4F4F38F-33FE-48A0-986D-FB771F18BE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43">
              <a:extLst>
                <a:ext uri="{FF2B5EF4-FFF2-40B4-BE49-F238E27FC236}">
                  <a16:creationId xmlns:a16="http://schemas.microsoft.com/office/drawing/2014/main" id="{50FCFC8E-2DC3-4F27-9E02-196830E78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 name="Freeform 44">
              <a:extLst>
                <a:ext uri="{FF2B5EF4-FFF2-40B4-BE49-F238E27FC236}">
                  <a16:creationId xmlns:a16="http://schemas.microsoft.com/office/drawing/2014/main" id="{3A6EE414-1500-4144-B453-BA950E5107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8" name="Rectangle 45">
              <a:extLst>
                <a:ext uri="{FF2B5EF4-FFF2-40B4-BE49-F238E27FC236}">
                  <a16:creationId xmlns:a16="http://schemas.microsoft.com/office/drawing/2014/main" id="{0C1A9D8A-5515-4C84-AE17-A6D5124383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09" name="Freeform 46">
              <a:extLst>
                <a:ext uri="{FF2B5EF4-FFF2-40B4-BE49-F238E27FC236}">
                  <a16:creationId xmlns:a16="http://schemas.microsoft.com/office/drawing/2014/main" id="{E8E7C8C7-FE85-4C8F-960C-3748511E0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0" name="Freeform 47">
              <a:extLst>
                <a:ext uri="{FF2B5EF4-FFF2-40B4-BE49-F238E27FC236}">
                  <a16:creationId xmlns:a16="http://schemas.microsoft.com/office/drawing/2014/main" id="{33DF2ED7-F601-4A9F-AA50-822ED85D56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1" name="Freeform 48">
              <a:extLst>
                <a:ext uri="{FF2B5EF4-FFF2-40B4-BE49-F238E27FC236}">
                  <a16:creationId xmlns:a16="http://schemas.microsoft.com/office/drawing/2014/main" id="{FEDB3A05-6FDD-4E87-B800-8F9975244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2" name="Freeform 49">
              <a:extLst>
                <a:ext uri="{FF2B5EF4-FFF2-40B4-BE49-F238E27FC236}">
                  <a16:creationId xmlns:a16="http://schemas.microsoft.com/office/drawing/2014/main" id="{AD6225C0-E391-49D5-9A7B-57C5ED60E1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3" name="Freeform 50">
              <a:extLst>
                <a:ext uri="{FF2B5EF4-FFF2-40B4-BE49-F238E27FC236}">
                  <a16:creationId xmlns:a16="http://schemas.microsoft.com/office/drawing/2014/main" id="{B814B458-45E5-451C-9CBD-027E3776A4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4" name="Freeform 51">
              <a:extLst>
                <a:ext uri="{FF2B5EF4-FFF2-40B4-BE49-F238E27FC236}">
                  <a16:creationId xmlns:a16="http://schemas.microsoft.com/office/drawing/2014/main" id="{59167140-9A0D-4FE7-8E37-2CD6130116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5" name="Freeform 52">
              <a:extLst>
                <a:ext uri="{FF2B5EF4-FFF2-40B4-BE49-F238E27FC236}">
                  <a16:creationId xmlns:a16="http://schemas.microsoft.com/office/drawing/2014/main" id="{2D38B213-991B-495D-8886-04CAD44C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6" name="Freeform 53">
              <a:extLst>
                <a:ext uri="{FF2B5EF4-FFF2-40B4-BE49-F238E27FC236}">
                  <a16:creationId xmlns:a16="http://schemas.microsoft.com/office/drawing/2014/main" id="{67C1C3DA-3972-4D98-9D9E-390461B28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7" name="Freeform 54">
              <a:extLst>
                <a:ext uri="{FF2B5EF4-FFF2-40B4-BE49-F238E27FC236}">
                  <a16:creationId xmlns:a16="http://schemas.microsoft.com/office/drawing/2014/main" id="{972F8941-61DB-48E1-B9C1-E732470563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8" name="Freeform 55">
              <a:extLst>
                <a:ext uri="{FF2B5EF4-FFF2-40B4-BE49-F238E27FC236}">
                  <a16:creationId xmlns:a16="http://schemas.microsoft.com/office/drawing/2014/main" id="{857B495F-5C9B-435F-8D39-45CC57471F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56">
              <a:extLst>
                <a:ext uri="{FF2B5EF4-FFF2-40B4-BE49-F238E27FC236}">
                  <a16:creationId xmlns:a16="http://schemas.microsoft.com/office/drawing/2014/main" id="{B607428B-B7C9-4017-84F8-19C9B2134A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57">
              <a:extLst>
                <a:ext uri="{FF2B5EF4-FFF2-40B4-BE49-F238E27FC236}">
                  <a16:creationId xmlns:a16="http://schemas.microsoft.com/office/drawing/2014/main" id="{A20C5139-2108-4F5E-B892-64F1D8605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58">
              <a:extLst>
                <a:ext uri="{FF2B5EF4-FFF2-40B4-BE49-F238E27FC236}">
                  <a16:creationId xmlns:a16="http://schemas.microsoft.com/office/drawing/2014/main" id="{C2A51623-F2F3-4584-93F5-598E56A5F4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Tree>
    <p:extLst>
      <p:ext uri="{BB962C8B-B14F-4D97-AF65-F5344CB8AC3E}">
        <p14:creationId xmlns:p14="http://schemas.microsoft.com/office/powerpoint/2010/main" val="1805481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20704-BEFB-4B0A-A12D-53E8DF8A2E67}"/>
              </a:ext>
            </a:extLst>
          </p:cNvPr>
          <p:cNvSpPr>
            <a:spLocks noGrp="1"/>
          </p:cNvSpPr>
          <p:nvPr>
            <p:ph type="title"/>
          </p:nvPr>
        </p:nvSpPr>
        <p:spPr/>
        <p:txBody>
          <a:bodyPr/>
          <a:lstStyle/>
          <a:p>
            <a:r>
              <a:rPr lang="en-US" dirty="0"/>
              <a:t>Summary of features implemented</a:t>
            </a:r>
          </a:p>
        </p:txBody>
      </p:sp>
      <p:sp>
        <p:nvSpPr>
          <p:cNvPr id="3" name="Content Placeholder 2">
            <a:extLst>
              <a:ext uri="{FF2B5EF4-FFF2-40B4-BE49-F238E27FC236}">
                <a16:creationId xmlns:a16="http://schemas.microsoft.com/office/drawing/2014/main" id="{8E2D969A-F559-4E80-A986-5FEA66A05AED}"/>
              </a:ext>
            </a:extLst>
          </p:cNvPr>
          <p:cNvSpPr>
            <a:spLocks noGrp="1"/>
          </p:cNvSpPr>
          <p:nvPr>
            <p:ph idx="1"/>
          </p:nvPr>
        </p:nvSpPr>
        <p:spPr/>
        <p:txBody>
          <a:bodyPr>
            <a:normAutofit fontScale="55000" lnSpcReduction="20000"/>
          </a:bodyPr>
          <a:lstStyle/>
          <a:p>
            <a:r>
              <a:rPr lang="en-US" dirty="0"/>
              <a:t>Highlights input box text on touch to allow easy text replacement</a:t>
            </a:r>
          </a:p>
          <a:p>
            <a:r>
              <a:rPr lang="en-US" dirty="0"/>
              <a:t>Validation of user input (I did not put a cap on the amount of numbers that users can input)</a:t>
            </a:r>
          </a:p>
          <a:p>
            <a:r>
              <a:rPr lang="en-US" dirty="0"/>
              <a:t>User chosen starting and target currency types</a:t>
            </a:r>
          </a:p>
          <a:p>
            <a:r>
              <a:rPr lang="en-US" dirty="0"/>
              <a:t>33 different currency types with rates derived from a public online </a:t>
            </a:r>
            <a:r>
              <a:rPr lang="en-US" dirty="0" err="1"/>
              <a:t>api</a:t>
            </a:r>
            <a:endParaRPr lang="en-US" dirty="0"/>
          </a:p>
          <a:p>
            <a:r>
              <a:rPr lang="en-US" dirty="0"/>
              <a:t>Formatted output calculated from recent currency rates</a:t>
            </a:r>
          </a:p>
          <a:p>
            <a:r>
              <a:rPr lang="en-US" dirty="0"/>
              <a:t>Stores rates from most recent app launch with internet into shared preferences (I limited the number of data retrieval attempts to just once at app launch to avoid misusing the free-to-use </a:t>
            </a:r>
            <a:r>
              <a:rPr lang="en-US" dirty="0" err="1"/>
              <a:t>api</a:t>
            </a:r>
            <a:r>
              <a:rPr lang="en-US" dirty="0"/>
              <a:t>, so the app will not update rates if internet is turned back on after app launches without internet, user would need to close the app and reopen it)</a:t>
            </a:r>
          </a:p>
          <a:p>
            <a:r>
              <a:rPr lang="en-US" dirty="0"/>
              <a:t>Applies old rates from storage when it detects that internet data retrieval has failed</a:t>
            </a:r>
          </a:p>
          <a:p>
            <a:r>
              <a:rPr lang="en-US" dirty="0"/>
              <a:t>Displays a message in the output field when there is no saved data and internet, and when there is no internet but there is saved data</a:t>
            </a:r>
          </a:p>
          <a:p>
            <a:r>
              <a:rPr lang="en-US" dirty="0"/>
              <a:t>Keeps output text field constantly updated after a valid user input in the text field so that the user can freely swap between currency types and see the conversion without needing to press a button</a:t>
            </a:r>
          </a:p>
          <a:p>
            <a:endParaRPr lang="en-US" dirty="0"/>
          </a:p>
          <a:p>
            <a:endParaRPr lang="en-US" dirty="0"/>
          </a:p>
          <a:p>
            <a:endParaRPr lang="en-US" dirty="0"/>
          </a:p>
        </p:txBody>
      </p:sp>
    </p:spTree>
    <p:extLst>
      <p:ext uri="{BB962C8B-B14F-4D97-AF65-F5344CB8AC3E}">
        <p14:creationId xmlns:p14="http://schemas.microsoft.com/office/powerpoint/2010/main" val="27159268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9" name="Group 8">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0"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1"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2"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3"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4"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5"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6"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7"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8"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9"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0"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1"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2"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3"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4"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5"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6"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7"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8"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9"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0"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1"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2"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8"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39"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0"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1"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2"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3"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4"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5"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6"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7"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8"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9"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0"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51"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2"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3"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4"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5"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6"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7"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8"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9"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0"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1"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2"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3"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grpSp>
      <p:grpSp>
        <p:nvGrpSpPr>
          <p:cNvPr id="65" name="Group 64">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6" name="Rectangle 65">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7"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69"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1" name="Group 70">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72"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3"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4"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5"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6"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7"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2" name="Title 1">
            <a:extLst>
              <a:ext uri="{FF2B5EF4-FFF2-40B4-BE49-F238E27FC236}">
                <a16:creationId xmlns:a16="http://schemas.microsoft.com/office/drawing/2014/main" id="{425AF106-7D50-4C0F-98D9-5A307B87F307}"/>
              </a:ext>
            </a:extLst>
          </p:cNvPr>
          <p:cNvSpPr>
            <a:spLocks noGrp="1"/>
          </p:cNvSpPr>
          <p:nvPr>
            <p:ph type="title"/>
          </p:nvPr>
        </p:nvSpPr>
        <p:spPr>
          <a:xfrm>
            <a:off x="2667000" y="2867023"/>
            <a:ext cx="6858000" cy="1367896"/>
          </a:xfrm>
        </p:spPr>
        <p:txBody>
          <a:bodyPr vert="horz" lIns="91440" tIns="45720" rIns="91440" bIns="45720" rtlCol="0" anchor="b">
            <a:normAutofit fontScale="90000"/>
          </a:bodyPr>
          <a:lstStyle/>
          <a:p>
            <a:pPr algn="ctr"/>
            <a:r>
              <a:rPr lang="en-US" sz="4800" dirty="0">
                <a:solidFill>
                  <a:srgbClr val="FFFFFF"/>
                </a:solidFill>
              </a:rPr>
              <a:t>Additional Features implemented since presentation</a:t>
            </a:r>
          </a:p>
        </p:txBody>
      </p:sp>
    </p:spTree>
    <p:extLst>
      <p:ext uri="{BB962C8B-B14F-4D97-AF65-F5344CB8AC3E}">
        <p14:creationId xmlns:p14="http://schemas.microsoft.com/office/powerpoint/2010/main" val="3877996297"/>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7A2B4-C2BE-4E1D-9462-A204B19A0CB0}"/>
              </a:ext>
            </a:extLst>
          </p:cNvPr>
          <p:cNvSpPr>
            <a:spLocks noGrp="1"/>
          </p:cNvSpPr>
          <p:nvPr>
            <p:ph type="title"/>
          </p:nvPr>
        </p:nvSpPr>
        <p:spPr>
          <a:xfrm>
            <a:off x="1143001" y="2689715"/>
            <a:ext cx="9905998" cy="1478570"/>
          </a:xfrm>
        </p:spPr>
        <p:txBody>
          <a:bodyPr>
            <a:normAutofit fontScale="90000"/>
          </a:bodyPr>
          <a:lstStyle/>
          <a:p>
            <a:r>
              <a:rPr lang="en-US" dirty="0"/>
              <a:t>Most current rate retrieval from internet using a public, free to use, </a:t>
            </a:r>
            <a:r>
              <a:rPr lang="en-US" dirty="0" err="1"/>
              <a:t>api</a:t>
            </a:r>
            <a:r>
              <a:rPr lang="en-US" dirty="0"/>
              <a:t> (33 different currencies, 1089 different conversions possible) I decided to switch over from </a:t>
            </a:r>
            <a:r>
              <a:rPr lang="en-US" dirty="0" err="1"/>
              <a:t>webscraping</a:t>
            </a:r>
            <a:r>
              <a:rPr lang="en-US" dirty="0"/>
              <a:t> with </a:t>
            </a:r>
            <a:r>
              <a:rPr lang="en-US" dirty="0" err="1"/>
              <a:t>jsoup</a:t>
            </a:r>
            <a:r>
              <a:rPr lang="en-US" dirty="0"/>
              <a:t> after finding this </a:t>
            </a:r>
            <a:r>
              <a:rPr lang="en-US" dirty="0" err="1"/>
              <a:t>api</a:t>
            </a:r>
            <a:r>
              <a:rPr lang="en-US" dirty="0"/>
              <a:t> because it offers only the rates with no methods of its own which is what I was looking for. (https://exchangeratesapi.io/)</a:t>
            </a:r>
          </a:p>
        </p:txBody>
      </p:sp>
    </p:spTree>
    <p:extLst>
      <p:ext uri="{BB962C8B-B14F-4D97-AF65-F5344CB8AC3E}">
        <p14:creationId xmlns:p14="http://schemas.microsoft.com/office/powerpoint/2010/main" val="1715235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38BFA449-4933-478B-B27D-ACCC557FF9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1" name="Group 10">
            <a:extLst>
              <a:ext uri="{FF2B5EF4-FFF2-40B4-BE49-F238E27FC236}">
                <a16:creationId xmlns:a16="http://schemas.microsoft.com/office/drawing/2014/main" id="{F21A37DB-EDD2-4025-A254-7FE5E4C7A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a:extLst>
                <a:ext uri="{FF2B5EF4-FFF2-40B4-BE49-F238E27FC236}">
                  <a16:creationId xmlns:a16="http://schemas.microsoft.com/office/drawing/2014/main" id="{708D40D6-935E-4579-ABE6-A99C7E33FCF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3" name="Freeform 6">
              <a:extLst>
                <a:ext uri="{FF2B5EF4-FFF2-40B4-BE49-F238E27FC236}">
                  <a16:creationId xmlns:a16="http://schemas.microsoft.com/office/drawing/2014/main" id="{F9775315-32FD-4BD8-BB73-F51CD2C686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 name="Freeform 7">
              <a:extLst>
                <a:ext uri="{FF2B5EF4-FFF2-40B4-BE49-F238E27FC236}">
                  <a16:creationId xmlns:a16="http://schemas.microsoft.com/office/drawing/2014/main" id="{336A6870-9B40-41FF-B9F4-A6BA3B2987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 name="Rectangle 8">
              <a:extLst>
                <a:ext uri="{FF2B5EF4-FFF2-40B4-BE49-F238E27FC236}">
                  <a16:creationId xmlns:a16="http://schemas.microsoft.com/office/drawing/2014/main" id="{C710122E-DD96-4794-A7E0-04B497DA5D5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6" name="Freeform 9">
              <a:extLst>
                <a:ext uri="{FF2B5EF4-FFF2-40B4-BE49-F238E27FC236}">
                  <a16:creationId xmlns:a16="http://schemas.microsoft.com/office/drawing/2014/main" id="{4F4CBCBE-E77B-4F77-A0FC-8E53E82227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 name="Freeform 10">
              <a:extLst>
                <a:ext uri="{FF2B5EF4-FFF2-40B4-BE49-F238E27FC236}">
                  <a16:creationId xmlns:a16="http://schemas.microsoft.com/office/drawing/2014/main" id="{3AADEE32-46BC-4B55-9FB4-EC09FF4B70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 name="Freeform 11">
              <a:extLst>
                <a:ext uri="{FF2B5EF4-FFF2-40B4-BE49-F238E27FC236}">
                  <a16:creationId xmlns:a16="http://schemas.microsoft.com/office/drawing/2014/main" id="{49C2E1A9-8937-452C-B9FC-E735928819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12">
              <a:extLst>
                <a:ext uri="{FF2B5EF4-FFF2-40B4-BE49-F238E27FC236}">
                  <a16:creationId xmlns:a16="http://schemas.microsoft.com/office/drawing/2014/main" id="{52F0D79A-B92A-42F1-9DC4-3768BB84C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Freeform 13">
              <a:extLst>
                <a:ext uri="{FF2B5EF4-FFF2-40B4-BE49-F238E27FC236}">
                  <a16:creationId xmlns:a16="http://schemas.microsoft.com/office/drawing/2014/main" id="{DF9A7FE6-2AA9-4245-A3FD-2B1E9B419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 name="Freeform 14">
              <a:extLst>
                <a:ext uri="{FF2B5EF4-FFF2-40B4-BE49-F238E27FC236}">
                  <a16:creationId xmlns:a16="http://schemas.microsoft.com/office/drawing/2014/main" id="{5DBCDEBC-5990-40B3-B01F-0901475F58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5">
              <a:extLst>
                <a:ext uri="{FF2B5EF4-FFF2-40B4-BE49-F238E27FC236}">
                  <a16:creationId xmlns:a16="http://schemas.microsoft.com/office/drawing/2014/main" id="{4F679A7F-49B5-4FB8-8861-39C0B1A780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6">
              <a:extLst>
                <a:ext uri="{FF2B5EF4-FFF2-40B4-BE49-F238E27FC236}">
                  <a16:creationId xmlns:a16="http://schemas.microsoft.com/office/drawing/2014/main" id="{25A941BD-9824-47D0-835E-824412568C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7">
              <a:extLst>
                <a:ext uri="{FF2B5EF4-FFF2-40B4-BE49-F238E27FC236}">
                  <a16:creationId xmlns:a16="http://schemas.microsoft.com/office/drawing/2014/main" id="{9788DF14-5749-40F7-9AFC-400AB2F61D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8">
              <a:extLst>
                <a:ext uri="{FF2B5EF4-FFF2-40B4-BE49-F238E27FC236}">
                  <a16:creationId xmlns:a16="http://schemas.microsoft.com/office/drawing/2014/main" id="{E1032387-9F5C-4637-A5BC-43C8FDFF3A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9">
              <a:extLst>
                <a:ext uri="{FF2B5EF4-FFF2-40B4-BE49-F238E27FC236}">
                  <a16:creationId xmlns:a16="http://schemas.microsoft.com/office/drawing/2014/main" id="{E0AE6232-915A-4EDB-BC6C-546E772D2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20">
              <a:extLst>
                <a:ext uri="{FF2B5EF4-FFF2-40B4-BE49-F238E27FC236}">
                  <a16:creationId xmlns:a16="http://schemas.microsoft.com/office/drawing/2014/main" id="{4B47A13E-CFFB-493F-8C53-266B8A9D14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21">
              <a:extLst>
                <a:ext uri="{FF2B5EF4-FFF2-40B4-BE49-F238E27FC236}">
                  <a16:creationId xmlns:a16="http://schemas.microsoft.com/office/drawing/2014/main" id="{CFD722CE-8752-4A08-B23F-764AB47DDA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22">
              <a:extLst>
                <a:ext uri="{FF2B5EF4-FFF2-40B4-BE49-F238E27FC236}">
                  <a16:creationId xmlns:a16="http://schemas.microsoft.com/office/drawing/2014/main" id="{042C13BD-E9AE-4C85-B32E-8913F9B270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23">
              <a:extLst>
                <a:ext uri="{FF2B5EF4-FFF2-40B4-BE49-F238E27FC236}">
                  <a16:creationId xmlns:a16="http://schemas.microsoft.com/office/drawing/2014/main" id="{4598BDC2-ABB1-475A-89A7-29713D01C8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24">
              <a:extLst>
                <a:ext uri="{FF2B5EF4-FFF2-40B4-BE49-F238E27FC236}">
                  <a16:creationId xmlns:a16="http://schemas.microsoft.com/office/drawing/2014/main" id="{2B080B8C-F78B-4171-A1BC-CA5BE0F569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5">
              <a:extLst>
                <a:ext uri="{FF2B5EF4-FFF2-40B4-BE49-F238E27FC236}">
                  <a16:creationId xmlns:a16="http://schemas.microsoft.com/office/drawing/2014/main" id="{71741891-D8A9-46B8-B264-5459DCF9E2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6">
              <a:extLst>
                <a:ext uri="{FF2B5EF4-FFF2-40B4-BE49-F238E27FC236}">
                  <a16:creationId xmlns:a16="http://schemas.microsoft.com/office/drawing/2014/main" id="{A109E82B-1D08-4B6E-9B6C-FE2EC6D533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7">
              <a:extLst>
                <a:ext uri="{FF2B5EF4-FFF2-40B4-BE49-F238E27FC236}">
                  <a16:creationId xmlns:a16="http://schemas.microsoft.com/office/drawing/2014/main" id="{F35E73B8-CFFA-479A-9DE0-5300299D27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8">
              <a:extLst>
                <a:ext uri="{FF2B5EF4-FFF2-40B4-BE49-F238E27FC236}">
                  <a16:creationId xmlns:a16="http://schemas.microsoft.com/office/drawing/2014/main" id="{B0B910CE-9CED-4630-9203-347D1B6D12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9">
              <a:extLst>
                <a:ext uri="{FF2B5EF4-FFF2-40B4-BE49-F238E27FC236}">
                  <a16:creationId xmlns:a16="http://schemas.microsoft.com/office/drawing/2014/main" id="{D06A4D8D-E038-4ED6-9E80-4E91BA84A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30">
              <a:extLst>
                <a:ext uri="{FF2B5EF4-FFF2-40B4-BE49-F238E27FC236}">
                  <a16:creationId xmlns:a16="http://schemas.microsoft.com/office/drawing/2014/main" id="{5EC8C817-4C9E-45E8-B74C-729F1C3FB0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31">
              <a:extLst>
                <a:ext uri="{FF2B5EF4-FFF2-40B4-BE49-F238E27FC236}">
                  <a16:creationId xmlns:a16="http://schemas.microsoft.com/office/drawing/2014/main" id="{226556E8-E6A7-4D81-9C6C-A69A8B611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32">
              <a:extLst>
                <a:ext uri="{FF2B5EF4-FFF2-40B4-BE49-F238E27FC236}">
                  <a16:creationId xmlns:a16="http://schemas.microsoft.com/office/drawing/2014/main" id="{BF75F646-19BF-4436-97C0-BE3EBEEF94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Rectangle 33">
              <a:extLst>
                <a:ext uri="{FF2B5EF4-FFF2-40B4-BE49-F238E27FC236}">
                  <a16:creationId xmlns:a16="http://schemas.microsoft.com/office/drawing/2014/main" id="{222B076E-642A-4E93-8143-3A8D8897532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1" name="Freeform 34">
              <a:extLst>
                <a:ext uri="{FF2B5EF4-FFF2-40B4-BE49-F238E27FC236}">
                  <a16:creationId xmlns:a16="http://schemas.microsoft.com/office/drawing/2014/main" id="{569DC54F-1DCD-40F9-B756-A79C3170C2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5">
              <a:extLst>
                <a:ext uri="{FF2B5EF4-FFF2-40B4-BE49-F238E27FC236}">
                  <a16:creationId xmlns:a16="http://schemas.microsoft.com/office/drawing/2014/main" id="{D6F49EF9-430E-4A1B-9A18-6C247E71E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6">
              <a:extLst>
                <a:ext uri="{FF2B5EF4-FFF2-40B4-BE49-F238E27FC236}">
                  <a16:creationId xmlns:a16="http://schemas.microsoft.com/office/drawing/2014/main" id="{C94C2930-C094-4CF9-8449-60C7BAE98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7">
              <a:extLst>
                <a:ext uri="{FF2B5EF4-FFF2-40B4-BE49-F238E27FC236}">
                  <a16:creationId xmlns:a16="http://schemas.microsoft.com/office/drawing/2014/main" id="{B4FF864C-97F2-40BD-95D1-E47527BCB2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38">
              <a:extLst>
                <a:ext uri="{FF2B5EF4-FFF2-40B4-BE49-F238E27FC236}">
                  <a16:creationId xmlns:a16="http://schemas.microsoft.com/office/drawing/2014/main" id="{E8804833-F6BB-4F88-BA24-F59429C71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39">
              <a:extLst>
                <a:ext uri="{FF2B5EF4-FFF2-40B4-BE49-F238E27FC236}">
                  <a16:creationId xmlns:a16="http://schemas.microsoft.com/office/drawing/2014/main" id="{29A4A3B0-4E15-432A-92DB-7B9E57601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40">
              <a:extLst>
                <a:ext uri="{FF2B5EF4-FFF2-40B4-BE49-F238E27FC236}">
                  <a16:creationId xmlns:a16="http://schemas.microsoft.com/office/drawing/2014/main" id="{3CAB34B1-2BFA-44A9-AC3E-D300B30B7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41">
              <a:extLst>
                <a:ext uri="{FF2B5EF4-FFF2-40B4-BE49-F238E27FC236}">
                  <a16:creationId xmlns:a16="http://schemas.microsoft.com/office/drawing/2014/main" id="{F92527C9-EADB-4C47-BA6A-E70AC9FEC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42">
              <a:extLst>
                <a:ext uri="{FF2B5EF4-FFF2-40B4-BE49-F238E27FC236}">
                  <a16:creationId xmlns:a16="http://schemas.microsoft.com/office/drawing/2014/main" id="{B9808241-C113-44CB-810B-CCBA189552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43">
              <a:extLst>
                <a:ext uri="{FF2B5EF4-FFF2-40B4-BE49-F238E27FC236}">
                  <a16:creationId xmlns:a16="http://schemas.microsoft.com/office/drawing/2014/main" id="{67AEC938-B302-4DA0-9A63-39F2BC34A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44">
              <a:extLst>
                <a:ext uri="{FF2B5EF4-FFF2-40B4-BE49-F238E27FC236}">
                  <a16:creationId xmlns:a16="http://schemas.microsoft.com/office/drawing/2014/main" id="{4A1D4FCF-06B8-4AD3-A750-2B6C298C2E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Rectangle 45">
              <a:extLst>
                <a:ext uri="{FF2B5EF4-FFF2-40B4-BE49-F238E27FC236}">
                  <a16:creationId xmlns:a16="http://schemas.microsoft.com/office/drawing/2014/main" id="{B99F5A7E-1A7F-43C2-AC7A-A1B877D0ADE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3" name="Freeform 46">
              <a:extLst>
                <a:ext uri="{FF2B5EF4-FFF2-40B4-BE49-F238E27FC236}">
                  <a16:creationId xmlns:a16="http://schemas.microsoft.com/office/drawing/2014/main" id="{5B2DDAA2-7B26-47EF-B7D6-B00B653B36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7">
              <a:extLst>
                <a:ext uri="{FF2B5EF4-FFF2-40B4-BE49-F238E27FC236}">
                  <a16:creationId xmlns:a16="http://schemas.microsoft.com/office/drawing/2014/main" id="{7050BAA0-A0C9-4670-B76F-CC87679BC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8">
              <a:extLst>
                <a:ext uri="{FF2B5EF4-FFF2-40B4-BE49-F238E27FC236}">
                  <a16:creationId xmlns:a16="http://schemas.microsoft.com/office/drawing/2014/main" id="{296F765D-D9A6-4D73-88D8-0DCC5012BF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9">
              <a:extLst>
                <a:ext uri="{FF2B5EF4-FFF2-40B4-BE49-F238E27FC236}">
                  <a16:creationId xmlns:a16="http://schemas.microsoft.com/office/drawing/2014/main" id="{30C0F78F-AC50-4DFA-B5A8-A68422EC0B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Freeform 50">
              <a:extLst>
                <a:ext uri="{FF2B5EF4-FFF2-40B4-BE49-F238E27FC236}">
                  <a16:creationId xmlns:a16="http://schemas.microsoft.com/office/drawing/2014/main" id="{E8AD708C-6C0A-458D-A623-7669B91786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8" name="Freeform 51">
              <a:extLst>
                <a:ext uri="{FF2B5EF4-FFF2-40B4-BE49-F238E27FC236}">
                  <a16:creationId xmlns:a16="http://schemas.microsoft.com/office/drawing/2014/main" id="{2F29497E-2528-4481-99BB-8336C16E41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52">
              <a:extLst>
                <a:ext uri="{FF2B5EF4-FFF2-40B4-BE49-F238E27FC236}">
                  <a16:creationId xmlns:a16="http://schemas.microsoft.com/office/drawing/2014/main" id="{30DD109A-0A1F-4554-A865-B1062C525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53">
              <a:extLst>
                <a:ext uri="{FF2B5EF4-FFF2-40B4-BE49-F238E27FC236}">
                  <a16:creationId xmlns:a16="http://schemas.microsoft.com/office/drawing/2014/main" id="{39A1957F-65F0-4D6E-9F75-09614FFAC4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54">
              <a:extLst>
                <a:ext uri="{FF2B5EF4-FFF2-40B4-BE49-F238E27FC236}">
                  <a16:creationId xmlns:a16="http://schemas.microsoft.com/office/drawing/2014/main" id="{B4F4BB93-11B2-400C-9549-C7FB7BF711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5">
              <a:extLst>
                <a:ext uri="{FF2B5EF4-FFF2-40B4-BE49-F238E27FC236}">
                  <a16:creationId xmlns:a16="http://schemas.microsoft.com/office/drawing/2014/main" id="{04B086A3-C06F-4862-A8A0-DB01FF3DD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6">
              <a:extLst>
                <a:ext uri="{FF2B5EF4-FFF2-40B4-BE49-F238E27FC236}">
                  <a16:creationId xmlns:a16="http://schemas.microsoft.com/office/drawing/2014/main" id="{9202F0E1-86CF-4652-AA29-E284146476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7">
              <a:extLst>
                <a:ext uri="{FF2B5EF4-FFF2-40B4-BE49-F238E27FC236}">
                  <a16:creationId xmlns:a16="http://schemas.microsoft.com/office/drawing/2014/main" id="{8887D0AB-0624-47E1-906E-6686FA7DE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8">
              <a:extLst>
                <a:ext uri="{FF2B5EF4-FFF2-40B4-BE49-F238E27FC236}">
                  <a16:creationId xmlns:a16="http://schemas.microsoft.com/office/drawing/2014/main" id="{F54439EF-914B-4744-A1D7-FBD89813CB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67" name="Group 66">
            <a:extLst>
              <a:ext uri="{FF2B5EF4-FFF2-40B4-BE49-F238E27FC236}">
                <a16:creationId xmlns:a16="http://schemas.microsoft.com/office/drawing/2014/main" id="{AC7171C6-EA46-47D6-AAE3-DD4CA0393C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8" name="Rectangle 67">
              <a:extLst>
                <a:ext uri="{FF2B5EF4-FFF2-40B4-BE49-F238E27FC236}">
                  <a16:creationId xmlns:a16="http://schemas.microsoft.com/office/drawing/2014/main" id="{56099417-50E6-4D31-B3BC-8ECCF737F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2">
              <a:extLst>
                <a:ext uri="{FF2B5EF4-FFF2-40B4-BE49-F238E27FC236}">
                  <a16:creationId xmlns:a16="http://schemas.microsoft.com/office/drawing/2014/main" id="{5641C704-94B4-4083-8565-C79289F6FEF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a:extLst>
              <a:ext uri="{FF2B5EF4-FFF2-40B4-BE49-F238E27FC236}">
                <a16:creationId xmlns:a16="http://schemas.microsoft.com/office/drawing/2014/main" id="{97FB1E69-54CC-4597-8772-37EA390D9D9C}"/>
              </a:ext>
            </a:extLst>
          </p:cNvPr>
          <p:cNvPicPr>
            <a:picLocks noChangeAspect="1"/>
          </p:cNvPicPr>
          <p:nvPr/>
        </p:nvPicPr>
        <p:blipFill rotWithShape="1">
          <a:blip r:embed="rId4"/>
          <a:srcRect r="7971"/>
          <a:stretch/>
        </p:blipFill>
        <p:spPr>
          <a:xfrm>
            <a:off x="4633459" y="9524"/>
            <a:ext cx="7558541" cy="6857990"/>
          </a:xfrm>
          <a:prstGeom prst="rect">
            <a:avLst/>
          </a:prstGeom>
        </p:spPr>
      </p:pic>
      <p:grpSp>
        <p:nvGrpSpPr>
          <p:cNvPr id="71" name="Group 70">
            <a:extLst>
              <a:ext uri="{FF2B5EF4-FFF2-40B4-BE49-F238E27FC236}">
                <a16:creationId xmlns:a16="http://schemas.microsoft.com/office/drawing/2014/main" id="{1A7C43DF-6C62-45B8-95AA-FD5810A866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2" name="Rectangle 5">
              <a:extLst>
                <a:ext uri="{FF2B5EF4-FFF2-40B4-BE49-F238E27FC236}">
                  <a16:creationId xmlns:a16="http://schemas.microsoft.com/office/drawing/2014/main" id="{BDEB9B3F-C225-43E6-9726-04AF9C1A53C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3" name="Freeform 6">
              <a:extLst>
                <a:ext uri="{FF2B5EF4-FFF2-40B4-BE49-F238E27FC236}">
                  <a16:creationId xmlns:a16="http://schemas.microsoft.com/office/drawing/2014/main" id="{4E61800F-DF6F-43CD-8C12-45DB0ED56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4" name="Freeform 7">
              <a:extLst>
                <a:ext uri="{FF2B5EF4-FFF2-40B4-BE49-F238E27FC236}">
                  <a16:creationId xmlns:a16="http://schemas.microsoft.com/office/drawing/2014/main" id="{D183EED0-F5DA-44B0-9457-5D40010DA4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5" name="Rectangle 8">
              <a:extLst>
                <a:ext uri="{FF2B5EF4-FFF2-40B4-BE49-F238E27FC236}">
                  <a16:creationId xmlns:a16="http://schemas.microsoft.com/office/drawing/2014/main" id="{FDC5A0D4-B99A-485A-89FF-84497456833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6" name="Freeform 9">
              <a:extLst>
                <a:ext uri="{FF2B5EF4-FFF2-40B4-BE49-F238E27FC236}">
                  <a16:creationId xmlns:a16="http://schemas.microsoft.com/office/drawing/2014/main" id="{0FE319C8-F4B9-4442-BD90-0519E429A8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7" name="Freeform 10">
              <a:extLst>
                <a:ext uri="{FF2B5EF4-FFF2-40B4-BE49-F238E27FC236}">
                  <a16:creationId xmlns:a16="http://schemas.microsoft.com/office/drawing/2014/main" id="{3BB8B11B-3B31-4AFA-8E9F-1A34B6D091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8" name="Freeform 11">
              <a:extLst>
                <a:ext uri="{FF2B5EF4-FFF2-40B4-BE49-F238E27FC236}">
                  <a16:creationId xmlns:a16="http://schemas.microsoft.com/office/drawing/2014/main" id="{539DB9EB-8B31-4642-A442-7EDEF64FDC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12">
              <a:extLst>
                <a:ext uri="{FF2B5EF4-FFF2-40B4-BE49-F238E27FC236}">
                  <a16:creationId xmlns:a16="http://schemas.microsoft.com/office/drawing/2014/main" id="{F39533B1-CCEC-4EF1-829E-718CC4E93E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Freeform 13">
              <a:extLst>
                <a:ext uri="{FF2B5EF4-FFF2-40B4-BE49-F238E27FC236}">
                  <a16:creationId xmlns:a16="http://schemas.microsoft.com/office/drawing/2014/main" id="{48712762-A8E5-45A2-B60F-3DA82DFC9B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1" name="Freeform 14">
              <a:extLst>
                <a:ext uri="{FF2B5EF4-FFF2-40B4-BE49-F238E27FC236}">
                  <a16:creationId xmlns:a16="http://schemas.microsoft.com/office/drawing/2014/main" id="{94B12164-83B1-49AC-9C1F-340008C180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5">
              <a:extLst>
                <a:ext uri="{FF2B5EF4-FFF2-40B4-BE49-F238E27FC236}">
                  <a16:creationId xmlns:a16="http://schemas.microsoft.com/office/drawing/2014/main" id="{C7DFAE75-1B9F-4753-8FA6-2B5ABD5E9D8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6">
              <a:extLst>
                <a:ext uri="{FF2B5EF4-FFF2-40B4-BE49-F238E27FC236}">
                  <a16:creationId xmlns:a16="http://schemas.microsoft.com/office/drawing/2014/main" id="{49E7D20F-0504-4E85-8FD8-691101FDC6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7">
              <a:extLst>
                <a:ext uri="{FF2B5EF4-FFF2-40B4-BE49-F238E27FC236}">
                  <a16:creationId xmlns:a16="http://schemas.microsoft.com/office/drawing/2014/main" id="{B14F755D-AF63-4D99-8291-03149E5FE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8">
              <a:extLst>
                <a:ext uri="{FF2B5EF4-FFF2-40B4-BE49-F238E27FC236}">
                  <a16:creationId xmlns:a16="http://schemas.microsoft.com/office/drawing/2014/main" id="{33C0DFAF-5A4B-420B-95DE-0D2C04AA34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9">
              <a:extLst>
                <a:ext uri="{FF2B5EF4-FFF2-40B4-BE49-F238E27FC236}">
                  <a16:creationId xmlns:a16="http://schemas.microsoft.com/office/drawing/2014/main" id="{96F54509-CFB7-4AF8-A899-904CC72CCE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20">
              <a:extLst>
                <a:ext uri="{FF2B5EF4-FFF2-40B4-BE49-F238E27FC236}">
                  <a16:creationId xmlns:a16="http://schemas.microsoft.com/office/drawing/2014/main" id="{384A2F41-8978-49E0-A927-D58750662E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21">
              <a:extLst>
                <a:ext uri="{FF2B5EF4-FFF2-40B4-BE49-F238E27FC236}">
                  <a16:creationId xmlns:a16="http://schemas.microsoft.com/office/drawing/2014/main" id="{07930ABC-E4F5-4079-A7FF-76DE9E787C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22">
              <a:extLst>
                <a:ext uri="{FF2B5EF4-FFF2-40B4-BE49-F238E27FC236}">
                  <a16:creationId xmlns:a16="http://schemas.microsoft.com/office/drawing/2014/main" id="{FCD3C4A5-587C-432B-8F18-FA9EBEAF8A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23">
              <a:extLst>
                <a:ext uri="{FF2B5EF4-FFF2-40B4-BE49-F238E27FC236}">
                  <a16:creationId xmlns:a16="http://schemas.microsoft.com/office/drawing/2014/main" id="{5F2BDFA3-A67E-4401-AA87-900456BFA3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24">
              <a:extLst>
                <a:ext uri="{FF2B5EF4-FFF2-40B4-BE49-F238E27FC236}">
                  <a16:creationId xmlns:a16="http://schemas.microsoft.com/office/drawing/2014/main" id="{DFC87E89-90EB-42B2-BA68-CFC0EDA9B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5">
              <a:extLst>
                <a:ext uri="{FF2B5EF4-FFF2-40B4-BE49-F238E27FC236}">
                  <a16:creationId xmlns:a16="http://schemas.microsoft.com/office/drawing/2014/main" id="{826316A2-CD38-417D-9E5D-7E2C4E46E3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6">
              <a:extLst>
                <a:ext uri="{FF2B5EF4-FFF2-40B4-BE49-F238E27FC236}">
                  <a16:creationId xmlns:a16="http://schemas.microsoft.com/office/drawing/2014/main" id="{20EA31E1-79BA-4721-9993-BB4313D3DB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7">
              <a:extLst>
                <a:ext uri="{FF2B5EF4-FFF2-40B4-BE49-F238E27FC236}">
                  <a16:creationId xmlns:a16="http://schemas.microsoft.com/office/drawing/2014/main" id="{33BAEAF8-89EF-47F7-9AF4-42BF388D5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8">
              <a:extLst>
                <a:ext uri="{FF2B5EF4-FFF2-40B4-BE49-F238E27FC236}">
                  <a16:creationId xmlns:a16="http://schemas.microsoft.com/office/drawing/2014/main" id="{89190398-1BB4-4DF2-ACA4-34008058F9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9">
              <a:extLst>
                <a:ext uri="{FF2B5EF4-FFF2-40B4-BE49-F238E27FC236}">
                  <a16:creationId xmlns:a16="http://schemas.microsoft.com/office/drawing/2014/main" id="{B6D40144-76DD-412F-87BD-7FB91D6F4D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30">
              <a:extLst>
                <a:ext uri="{FF2B5EF4-FFF2-40B4-BE49-F238E27FC236}">
                  <a16:creationId xmlns:a16="http://schemas.microsoft.com/office/drawing/2014/main" id="{F97B6EF2-BF6F-4EF1-8E14-6EFDDAF9DF6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31">
              <a:extLst>
                <a:ext uri="{FF2B5EF4-FFF2-40B4-BE49-F238E27FC236}">
                  <a16:creationId xmlns:a16="http://schemas.microsoft.com/office/drawing/2014/main" id="{0CEBC145-3BEC-40B8-9019-B499D5CA4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32">
              <a:extLst>
                <a:ext uri="{FF2B5EF4-FFF2-40B4-BE49-F238E27FC236}">
                  <a16:creationId xmlns:a16="http://schemas.microsoft.com/office/drawing/2014/main" id="{C005CE09-5CB1-4149-930C-0D4EEA9A4B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Rectangle 33">
              <a:extLst>
                <a:ext uri="{FF2B5EF4-FFF2-40B4-BE49-F238E27FC236}">
                  <a16:creationId xmlns:a16="http://schemas.microsoft.com/office/drawing/2014/main" id="{F08D8FC9-82D6-4D11-AB57-BF732BA2E1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1" name="Freeform 34">
              <a:extLst>
                <a:ext uri="{FF2B5EF4-FFF2-40B4-BE49-F238E27FC236}">
                  <a16:creationId xmlns:a16="http://schemas.microsoft.com/office/drawing/2014/main" id="{D3850C8D-959A-46CA-9EDA-4950BAF2D6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5">
              <a:extLst>
                <a:ext uri="{FF2B5EF4-FFF2-40B4-BE49-F238E27FC236}">
                  <a16:creationId xmlns:a16="http://schemas.microsoft.com/office/drawing/2014/main" id="{824AD5DC-310B-45F8-B702-5D73B04DC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6">
              <a:extLst>
                <a:ext uri="{FF2B5EF4-FFF2-40B4-BE49-F238E27FC236}">
                  <a16:creationId xmlns:a16="http://schemas.microsoft.com/office/drawing/2014/main" id="{B03C1129-4F01-49CF-A5D4-DCFE93B8B7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7">
              <a:extLst>
                <a:ext uri="{FF2B5EF4-FFF2-40B4-BE49-F238E27FC236}">
                  <a16:creationId xmlns:a16="http://schemas.microsoft.com/office/drawing/2014/main" id="{E6C5106F-7014-4FF8-B0FC-8DD63E2A57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Freeform 38">
              <a:extLst>
                <a:ext uri="{FF2B5EF4-FFF2-40B4-BE49-F238E27FC236}">
                  <a16:creationId xmlns:a16="http://schemas.microsoft.com/office/drawing/2014/main" id="{4BCE0F7C-0E64-458B-9353-848556B20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6" name="Freeform 39">
              <a:extLst>
                <a:ext uri="{FF2B5EF4-FFF2-40B4-BE49-F238E27FC236}">
                  <a16:creationId xmlns:a16="http://schemas.microsoft.com/office/drawing/2014/main" id="{58D5D6FC-E890-4423-BB31-81F3D444E6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40">
              <a:extLst>
                <a:ext uri="{FF2B5EF4-FFF2-40B4-BE49-F238E27FC236}">
                  <a16:creationId xmlns:a16="http://schemas.microsoft.com/office/drawing/2014/main" id="{347E3C13-5CA8-4EE5-BB16-81C50F72D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41">
              <a:extLst>
                <a:ext uri="{FF2B5EF4-FFF2-40B4-BE49-F238E27FC236}">
                  <a16:creationId xmlns:a16="http://schemas.microsoft.com/office/drawing/2014/main" id="{9037BA39-8C16-4305-9205-874625968D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42">
              <a:extLst>
                <a:ext uri="{FF2B5EF4-FFF2-40B4-BE49-F238E27FC236}">
                  <a16:creationId xmlns:a16="http://schemas.microsoft.com/office/drawing/2014/main" id="{02601F0F-E0E0-4A6F-9487-9B5DC0FC60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43">
              <a:extLst>
                <a:ext uri="{FF2B5EF4-FFF2-40B4-BE49-F238E27FC236}">
                  <a16:creationId xmlns:a16="http://schemas.microsoft.com/office/drawing/2014/main" id="{8F0015F8-47CE-4D19-8F29-525DE7CECF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44">
              <a:extLst>
                <a:ext uri="{FF2B5EF4-FFF2-40B4-BE49-F238E27FC236}">
                  <a16:creationId xmlns:a16="http://schemas.microsoft.com/office/drawing/2014/main" id="{461CFAD1-B826-42C6-9A20-77DA27D045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Rectangle 45">
              <a:extLst>
                <a:ext uri="{FF2B5EF4-FFF2-40B4-BE49-F238E27FC236}">
                  <a16:creationId xmlns:a16="http://schemas.microsoft.com/office/drawing/2014/main" id="{5C0DBEF4-5974-4FF8-8043-517C2178F6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3" name="Freeform 46">
              <a:extLst>
                <a:ext uri="{FF2B5EF4-FFF2-40B4-BE49-F238E27FC236}">
                  <a16:creationId xmlns:a16="http://schemas.microsoft.com/office/drawing/2014/main" id="{C44AD8A0-5AAD-40E0-9382-4BB7CD3C51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7">
              <a:extLst>
                <a:ext uri="{FF2B5EF4-FFF2-40B4-BE49-F238E27FC236}">
                  <a16:creationId xmlns:a16="http://schemas.microsoft.com/office/drawing/2014/main" id="{E69E7E91-7D80-4053-B776-390644F6A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8">
              <a:extLst>
                <a:ext uri="{FF2B5EF4-FFF2-40B4-BE49-F238E27FC236}">
                  <a16:creationId xmlns:a16="http://schemas.microsoft.com/office/drawing/2014/main" id="{9DCDCA0D-7DF0-458A-9F44-E279F8E4D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9">
              <a:extLst>
                <a:ext uri="{FF2B5EF4-FFF2-40B4-BE49-F238E27FC236}">
                  <a16:creationId xmlns:a16="http://schemas.microsoft.com/office/drawing/2014/main" id="{F5915D4C-1A03-4B6E-A0B7-F37365BDC5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Freeform 50">
              <a:extLst>
                <a:ext uri="{FF2B5EF4-FFF2-40B4-BE49-F238E27FC236}">
                  <a16:creationId xmlns:a16="http://schemas.microsoft.com/office/drawing/2014/main" id="{6014BA40-1928-40CA-9AF1-66DC3D8D4F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8" name="Freeform 51">
              <a:extLst>
                <a:ext uri="{FF2B5EF4-FFF2-40B4-BE49-F238E27FC236}">
                  <a16:creationId xmlns:a16="http://schemas.microsoft.com/office/drawing/2014/main" id="{13C62284-3A4A-4D9B-A961-560CEEC69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52">
              <a:extLst>
                <a:ext uri="{FF2B5EF4-FFF2-40B4-BE49-F238E27FC236}">
                  <a16:creationId xmlns:a16="http://schemas.microsoft.com/office/drawing/2014/main" id="{455348FF-DF1A-4EEC-ADF1-6902F64BD8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53">
              <a:extLst>
                <a:ext uri="{FF2B5EF4-FFF2-40B4-BE49-F238E27FC236}">
                  <a16:creationId xmlns:a16="http://schemas.microsoft.com/office/drawing/2014/main" id="{4ABA1C18-42D0-449B-9906-A9CADF63B3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54">
              <a:extLst>
                <a:ext uri="{FF2B5EF4-FFF2-40B4-BE49-F238E27FC236}">
                  <a16:creationId xmlns:a16="http://schemas.microsoft.com/office/drawing/2014/main" id="{96A7F1AE-6B77-4E76-96FB-0E77DD668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5">
              <a:extLst>
                <a:ext uri="{FF2B5EF4-FFF2-40B4-BE49-F238E27FC236}">
                  <a16:creationId xmlns:a16="http://schemas.microsoft.com/office/drawing/2014/main" id="{88F9C65E-66A1-4E52-BB44-725429B73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6">
              <a:extLst>
                <a:ext uri="{FF2B5EF4-FFF2-40B4-BE49-F238E27FC236}">
                  <a16:creationId xmlns:a16="http://schemas.microsoft.com/office/drawing/2014/main" id="{903B539B-47B8-404F-B2D8-440E7A63CE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7">
              <a:extLst>
                <a:ext uri="{FF2B5EF4-FFF2-40B4-BE49-F238E27FC236}">
                  <a16:creationId xmlns:a16="http://schemas.microsoft.com/office/drawing/2014/main" id="{E307E88A-4532-4AF5-9DD7-AC651A023D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8">
              <a:extLst>
                <a:ext uri="{FF2B5EF4-FFF2-40B4-BE49-F238E27FC236}">
                  <a16:creationId xmlns:a16="http://schemas.microsoft.com/office/drawing/2014/main" id="{FBBB7833-3456-45AD-ADCE-FE8DA8773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27" name="Group 126">
            <a:extLst>
              <a:ext uri="{FF2B5EF4-FFF2-40B4-BE49-F238E27FC236}">
                <a16:creationId xmlns:a16="http://schemas.microsoft.com/office/drawing/2014/main" id="{D0D26923-EE65-4E57-B679-61B80FBCAA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8" name="Freeform 32">
              <a:extLst>
                <a:ext uri="{FF2B5EF4-FFF2-40B4-BE49-F238E27FC236}">
                  <a16:creationId xmlns:a16="http://schemas.microsoft.com/office/drawing/2014/main" id="{CCFEB195-EB36-44FF-8797-E3560DB15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33">
              <a:extLst>
                <a:ext uri="{FF2B5EF4-FFF2-40B4-BE49-F238E27FC236}">
                  <a16:creationId xmlns:a16="http://schemas.microsoft.com/office/drawing/2014/main" id="{F9DFB3B4-CAB4-464D-B98E-B1D631F83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34">
              <a:extLst>
                <a:ext uri="{FF2B5EF4-FFF2-40B4-BE49-F238E27FC236}">
                  <a16:creationId xmlns:a16="http://schemas.microsoft.com/office/drawing/2014/main" id="{AF9C413E-250B-480A-95EF-7530544E1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1" name="Freeform 35">
              <a:extLst>
                <a:ext uri="{FF2B5EF4-FFF2-40B4-BE49-F238E27FC236}">
                  <a16:creationId xmlns:a16="http://schemas.microsoft.com/office/drawing/2014/main" id="{835624A6-4E96-4687-BA1D-79877D44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2" name="Freeform 36">
              <a:extLst>
                <a:ext uri="{FF2B5EF4-FFF2-40B4-BE49-F238E27FC236}">
                  <a16:creationId xmlns:a16="http://schemas.microsoft.com/office/drawing/2014/main" id="{9FDC4B4C-B72D-4BF9-802F-8936D2BA3F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3" name="Freeform 37">
              <a:extLst>
                <a:ext uri="{FF2B5EF4-FFF2-40B4-BE49-F238E27FC236}">
                  <a16:creationId xmlns:a16="http://schemas.microsoft.com/office/drawing/2014/main" id="{EA39328B-6796-4B68-AC37-D15A58FD2A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38">
              <a:extLst>
                <a:ext uri="{FF2B5EF4-FFF2-40B4-BE49-F238E27FC236}">
                  <a16:creationId xmlns:a16="http://schemas.microsoft.com/office/drawing/2014/main" id="{E183C829-3FB7-4A3A-BA25-4808539953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39">
              <a:extLst>
                <a:ext uri="{FF2B5EF4-FFF2-40B4-BE49-F238E27FC236}">
                  <a16:creationId xmlns:a16="http://schemas.microsoft.com/office/drawing/2014/main" id="{3432DC05-0F64-445E-9A04-28F38C318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40">
              <a:extLst>
                <a:ext uri="{FF2B5EF4-FFF2-40B4-BE49-F238E27FC236}">
                  <a16:creationId xmlns:a16="http://schemas.microsoft.com/office/drawing/2014/main" id="{84B73A47-61BF-41AA-88B2-8E886FE76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Rectangle 41">
              <a:extLst>
                <a:ext uri="{FF2B5EF4-FFF2-40B4-BE49-F238E27FC236}">
                  <a16:creationId xmlns:a16="http://schemas.microsoft.com/office/drawing/2014/main" id="{1598D14B-84D4-4984-9F52-076847DF34D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sp>
        <p:nvSpPr>
          <p:cNvPr id="2" name="Title 1">
            <a:extLst>
              <a:ext uri="{FF2B5EF4-FFF2-40B4-BE49-F238E27FC236}">
                <a16:creationId xmlns:a16="http://schemas.microsoft.com/office/drawing/2014/main" id="{D07CCBAB-7235-478D-AF70-23D26915C14B}"/>
              </a:ext>
            </a:extLst>
          </p:cNvPr>
          <p:cNvSpPr>
            <a:spLocks noGrp="1"/>
          </p:cNvSpPr>
          <p:nvPr>
            <p:ph type="title"/>
          </p:nvPr>
        </p:nvSpPr>
        <p:spPr>
          <a:xfrm>
            <a:off x="8111426" y="3767931"/>
            <a:ext cx="3156229" cy="2387600"/>
          </a:xfrm>
        </p:spPr>
        <p:txBody>
          <a:bodyPr vert="horz" lIns="91440" tIns="45720" rIns="91440" bIns="45720" rtlCol="0" anchor="b">
            <a:normAutofit/>
          </a:bodyPr>
          <a:lstStyle/>
          <a:p>
            <a:r>
              <a:rPr lang="en-US" sz="3700" dirty="0"/>
              <a:t>Screenshots of data retrieval </a:t>
            </a:r>
          </a:p>
        </p:txBody>
      </p:sp>
      <p:pic>
        <p:nvPicPr>
          <p:cNvPr id="5" name="Picture 4">
            <a:extLst>
              <a:ext uri="{FF2B5EF4-FFF2-40B4-BE49-F238E27FC236}">
                <a16:creationId xmlns:a16="http://schemas.microsoft.com/office/drawing/2014/main" id="{859A0EC4-8F4F-40A9-941E-9CDACEE0E38C}"/>
              </a:ext>
            </a:extLst>
          </p:cNvPr>
          <p:cNvPicPr>
            <a:picLocks noChangeAspect="1"/>
          </p:cNvPicPr>
          <p:nvPr/>
        </p:nvPicPr>
        <p:blipFill>
          <a:blip r:embed="rId5"/>
          <a:stretch>
            <a:fillRect/>
          </a:stretch>
        </p:blipFill>
        <p:spPr>
          <a:xfrm>
            <a:off x="828677" y="-12729"/>
            <a:ext cx="3319254" cy="5449916"/>
          </a:xfrm>
          <a:prstGeom prst="rect">
            <a:avLst/>
          </a:prstGeom>
        </p:spPr>
      </p:pic>
      <p:pic>
        <p:nvPicPr>
          <p:cNvPr id="7" name="Picture 6">
            <a:extLst>
              <a:ext uri="{FF2B5EF4-FFF2-40B4-BE49-F238E27FC236}">
                <a16:creationId xmlns:a16="http://schemas.microsoft.com/office/drawing/2014/main" id="{6D2E3CD9-C35F-4372-ACA4-58135BE5B45F}"/>
              </a:ext>
            </a:extLst>
          </p:cNvPr>
          <p:cNvPicPr>
            <a:picLocks noChangeAspect="1"/>
          </p:cNvPicPr>
          <p:nvPr/>
        </p:nvPicPr>
        <p:blipFill>
          <a:blip r:embed="rId6"/>
          <a:stretch>
            <a:fillRect/>
          </a:stretch>
        </p:blipFill>
        <p:spPr>
          <a:xfrm>
            <a:off x="1031552" y="5019418"/>
            <a:ext cx="2972215" cy="1838582"/>
          </a:xfrm>
          <a:prstGeom prst="rect">
            <a:avLst/>
          </a:prstGeom>
        </p:spPr>
      </p:pic>
    </p:spTree>
    <p:extLst>
      <p:ext uri="{BB962C8B-B14F-4D97-AF65-F5344CB8AC3E}">
        <p14:creationId xmlns:p14="http://schemas.microsoft.com/office/powerpoint/2010/main" val="2279926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F6A34-4132-48E4-8066-1B317D0A824D}"/>
              </a:ext>
            </a:extLst>
          </p:cNvPr>
          <p:cNvSpPr>
            <a:spLocks noGrp="1"/>
          </p:cNvSpPr>
          <p:nvPr>
            <p:ph type="title"/>
          </p:nvPr>
        </p:nvSpPr>
        <p:spPr>
          <a:xfrm>
            <a:off x="1143001" y="2689715"/>
            <a:ext cx="9905998" cy="1478570"/>
          </a:xfrm>
        </p:spPr>
        <p:txBody>
          <a:bodyPr>
            <a:normAutofit fontScale="90000"/>
          </a:bodyPr>
          <a:lstStyle/>
          <a:p>
            <a:r>
              <a:rPr lang="en-US" dirty="0"/>
              <a:t>A method to check if the app was able to retrieve data from the internet, and if not then it checks to see if there exists any rates stored in android’s </a:t>
            </a:r>
            <a:r>
              <a:rPr lang="en-US" dirty="0" err="1"/>
              <a:t>sharedpreferences</a:t>
            </a:r>
            <a:r>
              <a:rPr lang="en-US" dirty="0"/>
              <a:t> , if no data exists then the user has opened the app for the first time and is prompted to restart the app with internet on, if data exists then it is loaded and used for the conversion, the app will always warn users when it is using old rates. If the app was able to retrieve data from the internet then that data is saved to </a:t>
            </a:r>
            <a:r>
              <a:rPr lang="en-US" dirty="0" err="1"/>
              <a:t>sharedpreferences</a:t>
            </a:r>
            <a:r>
              <a:rPr lang="en-US" dirty="0"/>
              <a:t> for future cases with no internet</a:t>
            </a:r>
          </a:p>
        </p:txBody>
      </p:sp>
    </p:spTree>
    <p:extLst>
      <p:ext uri="{BB962C8B-B14F-4D97-AF65-F5344CB8AC3E}">
        <p14:creationId xmlns:p14="http://schemas.microsoft.com/office/powerpoint/2010/main" val="4292716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FE997-5FEA-417A-8295-20391AD292F8}"/>
              </a:ext>
            </a:extLst>
          </p:cNvPr>
          <p:cNvSpPr>
            <a:spLocks noGrp="1"/>
          </p:cNvSpPr>
          <p:nvPr>
            <p:ph type="title"/>
          </p:nvPr>
        </p:nvSpPr>
        <p:spPr>
          <a:xfrm>
            <a:off x="1141413" y="618518"/>
            <a:ext cx="9905998" cy="1478570"/>
          </a:xfrm>
        </p:spPr>
        <p:txBody>
          <a:bodyPr/>
          <a:lstStyle/>
          <a:p>
            <a:r>
              <a:rPr lang="en-US"/>
              <a:t>Screenshots of the “internet”/data method</a:t>
            </a:r>
            <a:endParaRPr lang="en-US" dirty="0"/>
          </a:p>
        </p:txBody>
      </p:sp>
      <p:pic>
        <p:nvPicPr>
          <p:cNvPr id="4" name="Picture 3">
            <a:extLst>
              <a:ext uri="{FF2B5EF4-FFF2-40B4-BE49-F238E27FC236}">
                <a16:creationId xmlns:a16="http://schemas.microsoft.com/office/drawing/2014/main" id="{C337EB3A-E5EB-4595-9C7E-61448AB17B91}"/>
              </a:ext>
            </a:extLst>
          </p:cNvPr>
          <p:cNvPicPr>
            <a:picLocks noChangeAspect="1"/>
          </p:cNvPicPr>
          <p:nvPr/>
        </p:nvPicPr>
        <p:blipFill>
          <a:blip r:embed="rId2"/>
          <a:stretch>
            <a:fillRect/>
          </a:stretch>
        </p:blipFill>
        <p:spPr>
          <a:xfrm>
            <a:off x="8199096" y="1801406"/>
            <a:ext cx="3811857" cy="3031851"/>
          </a:xfrm>
          <a:prstGeom prst="rect">
            <a:avLst/>
          </a:prstGeom>
        </p:spPr>
      </p:pic>
      <p:pic>
        <p:nvPicPr>
          <p:cNvPr id="7" name="Picture 6">
            <a:extLst>
              <a:ext uri="{FF2B5EF4-FFF2-40B4-BE49-F238E27FC236}">
                <a16:creationId xmlns:a16="http://schemas.microsoft.com/office/drawing/2014/main" id="{33CE8241-5515-4752-9093-E3045C3278F3}"/>
              </a:ext>
            </a:extLst>
          </p:cNvPr>
          <p:cNvPicPr>
            <a:picLocks noChangeAspect="1"/>
          </p:cNvPicPr>
          <p:nvPr/>
        </p:nvPicPr>
        <p:blipFill>
          <a:blip r:embed="rId3"/>
          <a:stretch>
            <a:fillRect/>
          </a:stretch>
        </p:blipFill>
        <p:spPr>
          <a:xfrm>
            <a:off x="808881" y="1801406"/>
            <a:ext cx="7315569" cy="4032142"/>
          </a:xfrm>
          <a:prstGeom prst="rect">
            <a:avLst/>
          </a:prstGeom>
        </p:spPr>
      </p:pic>
    </p:spTree>
    <p:extLst>
      <p:ext uri="{BB962C8B-B14F-4D97-AF65-F5344CB8AC3E}">
        <p14:creationId xmlns:p14="http://schemas.microsoft.com/office/powerpoint/2010/main" val="6765270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25805-5D20-473F-888E-096E4CE6C96A}"/>
              </a:ext>
            </a:extLst>
          </p:cNvPr>
          <p:cNvSpPr>
            <a:spLocks noGrp="1"/>
          </p:cNvSpPr>
          <p:nvPr>
            <p:ph type="title"/>
          </p:nvPr>
        </p:nvSpPr>
        <p:spPr/>
        <p:txBody>
          <a:bodyPr/>
          <a:lstStyle/>
          <a:p>
            <a:r>
              <a:rPr lang="en-US" dirty="0"/>
              <a:t>Why I used shared preferences</a:t>
            </a:r>
          </a:p>
        </p:txBody>
      </p:sp>
      <p:sp>
        <p:nvSpPr>
          <p:cNvPr id="3" name="Content Placeholder 2">
            <a:extLst>
              <a:ext uri="{FF2B5EF4-FFF2-40B4-BE49-F238E27FC236}">
                <a16:creationId xmlns:a16="http://schemas.microsoft.com/office/drawing/2014/main" id="{47A3D4FD-E2A0-462E-B70D-4EE834406433}"/>
              </a:ext>
            </a:extLst>
          </p:cNvPr>
          <p:cNvSpPr>
            <a:spLocks noGrp="1"/>
          </p:cNvSpPr>
          <p:nvPr>
            <p:ph idx="1"/>
          </p:nvPr>
        </p:nvSpPr>
        <p:spPr/>
        <p:txBody>
          <a:bodyPr/>
          <a:lstStyle/>
          <a:p>
            <a:pPr marL="0" indent="0">
              <a:buNone/>
            </a:pPr>
            <a:r>
              <a:rPr lang="en-US" dirty="0"/>
              <a:t>The save/retrieval methods that I used belongs to android’s built in shared preferences class which allows easy storage and reading of stored data while the app is running; due to the shared preferences’ apply() method being asynchronous and running in a separate thread. This lets me store data without greatly affecting or stopping the functioning of the app, I believed it was the best storage option compared to other built in storage methods.</a:t>
            </a:r>
          </a:p>
        </p:txBody>
      </p:sp>
    </p:spTree>
    <p:extLst>
      <p:ext uri="{BB962C8B-B14F-4D97-AF65-F5344CB8AC3E}">
        <p14:creationId xmlns:p14="http://schemas.microsoft.com/office/powerpoint/2010/main" val="18441884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72" name="Picture 2">
            <a:extLst>
              <a:ext uri="{FF2B5EF4-FFF2-40B4-BE49-F238E27FC236}">
                <a16:creationId xmlns:a16="http://schemas.microsoft.com/office/drawing/2014/main" id="{EDA90D89-770A-4C09-978C-9E38FE15649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74" name="Group 73">
            <a:extLst>
              <a:ext uri="{FF2B5EF4-FFF2-40B4-BE49-F238E27FC236}">
                <a16:creationId xmlns:a16="http://schemas.microsoft.com/office/drawing/2014/main" id="{A3B344D7-1AE2-4947-876E-2A52674500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75" name="Rectangle 5">
              <a:extLst>
                <a:ext uri="{FF2B5EF4-FFF2-40B4-BE49-F238E27FC236}">
                  <a16:creationId xmlns:a16="http://schemas.microsoft.com/office/drawing/2014/main" id="{D6633E5C-867B-4E17-9151-FF0FDB122BC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6" name="Freeform 6">
              <a:extLst>
                <a:ext uri="{FF2B5EF4-FFF2-40B4-BE49-F238E27FC236}">
                  <a16:creationId xmlns:a16="http://schemas.microsoft.com/office/drawing/2014/main" id="{2D5EDC2E-587B-4E85-8185-D99B438AB5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7">
              <a:extLst>
                <a:ext uri="{FF2B5EF4-FFF2-40B4-BE49-F238E27FC236}">
                  <a16:creationId xmlns:a16="http://schemas.microsoft.com/office/drawing/2014/main" id="{996B1479-D8B0-4D98-B382-877F9A3AE6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Rectangle 8">
              <a:extLst>
                <a:ext uri="{FF2B5EF4-FFF2-40B4-BE49-F238E27FC236}">
                  <a16:creationId xmlns:a16="http://schemas.microsoft.com/office/drawing/2014/main" id="{3B7BA112-C364-4D4C-97F9-A1DC76F1E51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9" name="Freeform 9">
              <a:extLst>
                <a:ext uri="{FF2B5EF4-FFF2-40B4-BE49-F238E27FC236}">
                  <a16:creationId xmlns:a16="http://schemas.microsoft.com/office/drawing/2014/main" id="{8B9D9B13-8F5D-41E6-93D6-CDFEB34AB2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10">
              <a:extLst>
                <a:ext uri="{FF2B5EF4-FFF2-40B4-BE49-F238E27FC236}">
                  <a16:creationId xmlns:a16="http://schemas.microsoft.com/office/drawing/2014/main" id="{B5720BDB-EA73-4DE9-8A10-11DA3A1AC1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1">
              <a:extLst>
                <a:ext uri="{FF2B5EF4-FFF2-40B4-BE49-F238E27FC236}">
                  <a16:creationId xmlns:a16="http://schemas.microsoft.com/office/drawing/2014/main" id="{F1D2313E-4168-41D0-A5B5-2187D1B33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12">
              <a:extLst>
                <a:ext uri="{FF2B5EF4-FFF2-40B4-BE49-F238E27FC236}">
                  <a16:creationId xmlns:a16="http://schemas.microsoft.com/office/drawing/2014/main" id="{0F1B19F3-A09E-4891-8916-D5F8B0B2A17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13">
              <a:extLst>
                <a:ext uri="{FF2B5EF4-FFF2-40B4-BE49-F238E27FC236}">
                  <a16:creationId xmlns:a16="http://schemas.microsoft.com/office/drawing/2014/main" id="{4D61F564-BB90-4A5C-829A-4F984FD6CD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14">
              <a:extLst>
                <a:ext uri="{FF2B5EF4-FFF2-40B4-BE49-F238E27FC236}">
                  <a16:creationId xmlns:a16="http://schemas.microsoft.com/office/drawing/2014/main" id="{3803B77E-8C29-4857-B5C1-B89B01F46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5">
              <a:extLst>
                <a:ext uri="{FF2B5EF4-FFF2-40B4-BE49-F238E27FC236}">
                  <a16:creationId xmlns:a16="http://schemas.microsoft.com/office/drawing/2014/main" id="{B96F39B0-FB50-4957-8F85-2E2CCF6D7E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6">
              <a:extLst>
                <a:ext uri="{FF2B5EF4-FFF2-40B4-BE49-F238E27FC236}">
                  <a16:creationId xmlns:a16="http://schemas.microsoft.com/office/drawing/2014/main" id="{A54B5837-452A-4FC3-A8C8-E275AA9292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7">
              <a:extLst>
                <a:ext uri="{FF2B5EF4-FFF2-40B4-BE49-F238E27FC236}">
                  <a16:creationId xmlns:a16="http://schemas.microsoft.com/office/drawing/2014/main" id="{FDE2A683-C13C-4A7F-935C-4C5279BF5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8">
              <a:extLst>
                <a:ext uri="{FF2B5EF4-FFF2-40B4-BE49-F238E27FC236}">
                  <a16:creationId xmlns:a16="http://schemas.microsoft.com/office/drawing/2014/main" id="{30C5773F-6573-4E1F-B3DC-BB2B01D88D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9">
              <a:extLst>
                <a:ext uri="{FF2B5EF4-FFF2-40B4-BE49-F238E27FC236}">
                  <a16:creationId xmlns:a16="http://schemas.microsoft.com/office/drawing/2014/main" id="{E280F9F5-EF46-41DF-B672-013B025B96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20">
              <a:extLst>
                <a:ext uri="{FF2B5EF4-FFF2-40B4-BE49-F238E27FC236}">
                  <a16:creationId xmlns:a16="http://schemas.microsoft.com/office/drawing/2014/main" id="{5876ADD8-345E-4A8D-81CB-0D5C3F76F8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1">
              <a:extLst>
                <a:ext uri="{FF2B5EF4-FFF2-40B4-BE49-F238E27FC236}">
                  <a16:creationId xmlns:a16="http://schemas.microsoft.com/office/drawing/2014/main" id="{8D2F7216-B310-4AB4-9948-2CF747F77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22">
              <a:extLst>
                <a:ext uri="{FF2B5EF4-FFF2-40B4-BE49-F238E27FC236}">
                  <a16:creationId xmlns:a16="http://schemas.microsoft.com/office/drawing/2014/main" id="{D113E940-FD31-4B25-B33F-5B213CC75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23">
              <a:extLst>
                <a:ext uri="{FF2B5EF4-FFF2-40B4-BE49-F238E27FC236}">
                  <a16:creationId xmlns:a16="http://schemas.microsoft.com/office/drawing/2014/main" id="{D6211283-9342-40E7-88F7-14A9028450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24">
              <a:extLst>
                <a:ext uri="{FF2B5EF4-FFF2-40B4-BE49-F238E27FC236}">
                  <a16:creationId xmlns:a16="http://schemas.microsoft.com/office/drawing/2014/main" id="{B0118661-823B-4754-B0E3-52ACCB8DF8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5">
              <a:extLst>
                <a:ext uri="{FF2B5EF4-FFF2-40B4-BE49-F238E27FC236}">
                  <a16:creationId xmlns:a16="http://schemas.microsoft.com/office/drawing/2014/main" id="{263B289D-A43D-47C8-AA8E-40C86C6084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26">
              <a:extLst>
                <a:ext uri="{FF2B5EF4-FFF2-40B4-BE49-F238E27FC236}">
                  <a16:creationId xmlns:a16="http://schemas.microsoft.com/office/drawing/2014/main" id="{D5A2D8F7-A5A4-4B2E-89AE-F99CC5B05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27">
              <a:extLst>
                <a:ext uri="{FF2B5EF4-FFF2-40B4-BE49-F238E27FC236}">
                  <a16:creationId xmlns:a16="http://schemas.microsoft.com/office/drawing/2014/main" id="{6847785C-2F02-4845-9257-9DE5E6EDA0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8">
              <a:extLst>
                <a:ext uri="{FF2B5EF4-FFF2-40B4-BE49-F238E27FC236}">
                  <a16:creationId xmlns:a16="http://schemas.microsoft.com/office/drawing/2014/main" id="{4B83A129-3D7E-44D8-8C6C-9DE73E12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9">
              <a:extLst>
                <a:ext uri="{FF2B5EF4-FFF2-40B4-BE49-F238E27FC236}">
                  <a16:creationId xmlns:a16="http://schemas.microsoft.com/office/drawing/2014/main" id="{7E1A9847-AC3D-4B5D-A29A-A93B0C6ABA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30">
              <a:extLst>
                <a:ext uri="{FF2B5EF4-FFF2-40B4-BE49-F238E27FC236}">
                  <a16:creationId xmlns:a16="http://schemas.microsoft.com/office/drawing/2014/main" id="{2450F521-5F68-4148-9905-6232B08F89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31">
              <a:extLst>
                <a:ext uri="{FF2B5EF4-FFF2-40B4-BE49-F238E27FC236}">
                  <a16:creationId xmlns:a16="http://schemas.microsoft.com/office/drawing/2014/main" id="{8C6F916A-08CA-4F4C-BDBA-0F63A621FE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32">
              <a:extLst>
                <a:ext uri="{FF2B5EF4-FFF2-40B4-BE49-F238E27FC236}">
                  <a16:creationId xmlns:a16="http://schemas.microsoft.com/office/drawing/2014/main" id="{D68FB199-D330-4EF4-94F5-1C07371E87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Rectangle 33">
              <a:extLst>
                <a:ext uri="{FF2B5EF4-FFF2-40B4-BE49-F238E27FC236}">
                  <a16:creationId xmlns:a16="http://schemas.microsoft.com/office/drawing/2014/main" id="{3B67568D-CC47-4BBA-A084-154AEAA8256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04" name="Freeform 34">
              <a:extLst>
                <a:ext uri="{FF2B5EF4-FFF2-40B4-BE49-F238E27FC236}">
                  <a16:creationId xmlns:a16="http://schemas.microsoft.com/office/drawing/2014/main" id="{C9C25D1A-5E1E-4B22-B8D3-B0F5263921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5">
              <a:extLst>
                <a:ext uri="{FF2B5EF4-FFF2-40B4-BE49-F238E27FC236}">
                  <a16:creationId xmlns:a16="http://schemas.microsoft.com/office/drawing/2014/main" id="{4D8DB054-D1D3-4C30-B62E-7F2C6A812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6">
              <a:extLst>
                <a:ext uri="{FF2B5EF4-FFF2-40B4-BE49-F238E27FC236}">
                  <a16:creationId xmlns:a16="http://schemas.microsoft.com/office/drawing/2014/main" id="{9EB76371-2F16-4BA0-994C-2575FD9336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 name="Freeform 37">
              <a:extLst>
                <a:ext uri="{FF2B5EF4-FFF2-40B4-BE49-F238E27FC236}">
                  <a16:creationId xmlns:a16="http://schemas.microsoft.com/office/drawing/2014/main" id="{2B61AF6D-2A6D-4C90-BCCA-CD97F7246F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8" name="Freeform 38">
              <a:extLst>
                <a:ext uri="{FF2B5EF4-FFF2-40B4-BE49-F238E27FC236}">
                  <a16:creationId xmlns:a16="http://schemas.microsoft.com/office/drawing/2014/main" id="{B35F6DFD-5D34-4BE6-8B2A-0D6CDCE28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9" name="Freeform 39">
              <a:extLst>
                <a:ext uri="{FF2B5EF4-FFF2-40B4-BE49-F238E27FC236}">
                  <a16:creationId xmlns:a16="http://schemas.microsoft.com/office/drawing/2014/main" id="{BCB0EEDB-7826-499E-BB87-6D0DD545F0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0" name="Freeform 40">
              <a:extLst>
                <a:ext uri="{FF2B5EF4-FFF2-40B4-BE49-F238E27FC236}">
                  <a16:creationId xmlns:a16="http://schemas.microsoft.com/office/drawing/2014/main" id="{F16B5CE0-3198-436D-888B-A01A983844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1" name="Freeform 41">
              <a:extLst>
                <a:ext uri="{FF2B5EF4-FFF2-40B4-BE49-F238E27FC236}">
                  <a16:creationId xmlns:a16="http://schemas.microsoft.com/office/drawing/2014/main" id="{B550414A-8DF0-4572-A382-B88DBE0B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2" name="Freeform 42">
              <a:extLst>
                <a:ext uri="{FF2B5EF4-FFF2-40B4-BE49-F238E27FC236}">
                  <a16:creationId xmlns:a16="http://schemas.microsoft.com/office/drawing/2014/main" id="{AFB98517-BD8F-45DD-A2BA-52FD61A48A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3" name="Freeform 43">
              <a:extLst>
                <a:ext uri="{FF2B5EF4-FFF2-40B4-BE49-F238E27FC236}">
                  <a16:creationId xmlns:a16="http://schemas.microsoft.com/office/drawing/2014/main" id="{78C67202-AF18-4690-8000-4C12C4042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4" name="Freeform 44">
              <a:extLst>
                <a:ext uri="{FF2B5EF4-FFF2-40B4-BE49-F238E27FC236}">
                  <a16:creationId xmlns:a16="http://schemas.microsoft.com/office/drawing/2014/main" id="{AD51A156-6972-43DA-BF32-CA187641B3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5" name="Rectangle 45">
              <a:extLst>
                <a:ext uri="{FF2B5EF4-FFF2-40B4-BE49-F238E27FC236}">
                  <a16:creationId xmlns:a16="http://schemas.microsoft.com/office/drawing/2014/main" id="{B5CE61CC-EBDF-4355-A6C3-D44E62D78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16" name="Freeform 46">
              <a:extLst>
                <a:ext uri="{FF2B5EF4-FFF2-40B4-BE49-F238E27FC236}">
                  <a16:creationId xmlns:a16="http://schemas.microsoft.com/office/drawing/2014/main" id="{ACB1B7F1-FBEF-48FA-97A7-9FAE7708E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7" name="Freeform 47">
              <a:extLst>
                <a:ext uri="{FF2B5EF4-FFF2-40B4-BE49-F238E27FC236}">
                  <a16:creationId xmlns:a16="http://schemas.microsoft.com/office/drawing/2014/main" id="{4851370A-7D0E-4B9F-BA8B-B1966748FB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8" name="Freeform 48">
              <a:extLst>
                <a:ext uri="{FF2B5EF4-FFF2-40B4-BE49-F238E27FC236}">
                  <a16:creationId xmlns:a16="http://schemas.microsoft.com/office/drawing/2014/main" id="{B882F537-DDEB-49AE-BF36-6380A45F03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49">
              <a:extLst>
                <a:ext uri="{FF2B5EF4-FFF2-40B4-BE49-F238E27FC236}">
                  <a16:creationId xmlns:a16="http://schemas.microsoft.com/office/drawing/2014/main" id="{A53D3CF4-BFB0-4D0B-8471-26ACAFE0A5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50">
              <a:extLst>
                <a:ext uri="{FF2B5EF4-FFF2-40B4-BE49-F238E27FC236}">
                  <a16:creationId xmlns:a16="http://schemas.microsoft.com/office/drawing/2014/main" id="{13BC2FA8-8256-44BD-9A62-0EE83D6476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51">
              <a:extLst>
                <a:ext uri="{FF2B5EF4-FFF2-40B4-BE49-F238E27FC236}">
                  <a16:creationId xmlns:a16="http://schemas.microsoft.com/office/drawing/2014/main" id="{90A9C5D2-72E3-4B31-A271-57A883ADC4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2" name="Freeform 52">
              <a:extLst>
                <a:ext uri="{FF2B5EF4-FFF2-40B4-BE49-F238E27FC236}">
                  <a16:creationId xmlns:a16="http://schemas.microsoft.com/office/drawing/2014/main" id="{2A5948D4-F239-4BEA-8E38-76F358E3E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53">
              <a:extLst>
                <a:ext uri="{FF2B5EF4-FFF2-40B4-BE49-F238E27FC236}">
                  <a16:creationId xmlns:a16="http://schemas.microsoft.com/office/drawing/2014/main" id="{7384B304-194D-400B-B568-5E6DEA885A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54">
              <a:extLst>
                <a:ext uri="{FF2B5EF4-FFF2-40B4-BE49-F238E27FC236}">
                  <a16:creationId xmlns:a16="http://schemas.microsoft.com/office/drawing/2014/main" id="{B680594F-341A-4C19-BF7F-F6D76386A8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Freeform 55">
              <a:extLst>
                <a:ext uri="{FF2B5EF4-FFF2-40B4-BE49-F238E27FC236}">
                  <a16:creationId xmlns:a16="http://schemas.microsoft.com/office/drawing/2014/main" id="{4EA6807C-3B8A-43FE-BA1B-8D6D3851FF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6" name="Freeform 56">
              <a:extLst>
                <a:ext uri="{FF2B5EF4-FFF2-40B4-BE49-F238E27FC236}">
                  <a16:creationId xmlns:a16="http://schemas.microsoft.com/office/drawing/2014/main" id="{BA316439-CB72-49C9-BE80-934799D838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57">
              <a:extLst>
                <a:ext uri="{FF2B5EF4-FFF2-40B4-BE49-F238E27FC236}">
                  <a16:creationId xmlns:a16="http://schemas.microsoft.com/office/drawing/2014/main" id="{6BC7FE05-950C-4A73-B6A9-282B142C7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58">
              <a:extLst>
                <a:ext uri="{FF2B5EF4-FFF2-40B4-BE49-F238E27FC236}">
                  <a16:creationId xmlns:a16="http://schemas.microsoft.com/office/drawing/2014/main" id="{81C014C7-E085-4923-B533-732801FC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D0A1F10E-6598-47B4-B2F6-7345A1609A38}"/>
              </a:ext>
            </a:extLst>
          </p:cNvPr>
          <p:cNvSpPr>
            <a:spLocks noGrp="1"/>
          </p:cNvSpPr>
          <p:nvPr>
            <p:ph type="title"/>
          </p:nvPr>
        </p:nvSpPr>
        <p:spPr>
          <a:xfrm>
            <a:off x="5291668" y="1215496"/>
            <a:ext cx="5367866" cy="2387600"/>
          </a:xfrm>
        </p:spPr>
        <p:txBody>
          <a:bodyPr vert="horz" lIns="91440" tIns="45720" rIns="91440" bIns="45720" rtlCol="0" anchor="b">
            <a:normAutofit/>
          </a:bodyPr>
          <a:lstStyle/>
          <a:p>
            <a:r>
              <a:rPr lang="en-US" sz="2400"/>
              <a:t>Output when user first opens the app without internet (tested by uninstalling the app from the emulator and then reinstalling after turning on airplane mode)</a:t>
            </a:r>
          </a:p>
        </p:txBody>
      </p:sp>
      <p:pic>
        <p:nvPicPr>
          <p:cNvPr id="4" name="Picture 3" descr="A screenshot of a cell phone&#10;&#10;Description automatically generated">
            <a:extLst>
              <a:ext uri="{FF2B5EF4-FFF2-40B4-BE49-F238E27FC236}">
                <a16:creationId xmlns:a16="http://schemas.microsoft.com/office/drawing/2014/main" id="{D572F4F5-C538-4EB7-A1C5-CF0CFB5EE20F}"/>
              </a:ext>
            </a:extLst>
          </p:cNvPr>
          <p:cNvPicPr>
            <a:picLocks noChangeAspect="1"/>
          </p:cNvPicPr>
          <p:nvPr/>
        </p:nvPicPr>
        <p:blipFill>
          <a:blip r:embed="rId4"/>
          <a:stretch>
            <a:fillRect/>
          </a:stretch>
        </p:blipFill>
        <p:spPr>
          <a:xfrm>
            <a:off x="2008548" y="1527175"/>
            <a:ext cx="2147538"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5093422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72" name="Picture 2">
            <a:extLst>
              <a:ext uri="{FF2B5EF4-FFF2-40B4-BE49-F238E27FC236}">
                <a16:creationId xmlns:a16="http://schemas.microsoft.com/office/drawing/2014/main" id="{EDA90D89-770A-4C09-978C-9E38FE15649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74" name="Group 73">
            <a:extLst>
              <a:ext uri="{FF2B5EF4-FFF2-40B4-BE49-F238E27FC236}">
                <a16:creationId xmlns:a16="http://schemas.microsoft.com/office/drawing/2014/main" id="{A3B344D7-1AE2-4947-876E-2A52674500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75" name="Rectangle 5">
              <a:extLst>
                <a:ext uri="{FF2B5EF4-FFF2-40B4-BE49-F238E27FC236}">
                  <a16:creationId xmlns:a16="http://schemas.microsoft.com/office/drawing/2014/main" id="{D6633E5C-867B-4E17-9151-FF0FDB122BC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6" name="Freeform 6">
              <a:extLst>
                <a:ext uri="{FF2B5EF4-FFF2-40B4-BE49-F238E27FC236}">
                  <a16:creationId xmlns:a16="http://schemas.microsoft.com/office/drawing/2014/main" id="{2D5EDC2E-587B-4E85-8185-D99B438AB5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7">
              <a:extLst>
                <a:ext uri="{FF2B5EF4-FFF2-40B4-BE49-F238E27FC236}">
                  <a16:creationId xmlns:a16="http://schemas.microsoft.com/office/drawing/2014/main" id="{996B1479-D8B0-4D98-B382-877F9A3AE6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Rectangle 8">
              <a:extLst>
                <a:ext uri="{FF2B5EF4-FFF2-40B4-BE49-F238E27FC236}">
                  <a16:creationId xmlns:a16="http://schemas.microsoft.com/office/drawing/2014/main" id="{3B7BA112-C364-4D4C-97F9-A1DC76F1E51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9" name="Freeform 9">
              <a:extLst>
                <a:ext uri="{FF2B5EF4-FFF2-40B4-BE49-F238E27FC236}">
                  <a16:creationId xmlns:a16="http://schemas.microsoft.com/office/drawing/2014/main" id="{8B9D9B13-8F5D-41E6-93D6-CDFEB34AB2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10">
              <a:extLst>
                <a:ext uri="{FF2B5EF4-FFF2-40B4-BE49-F238E27FC236}">
                  <a16:creationId xmlns:a16="http://schemas.microsoft.com/office/drawing/2014/main" id="{B5720BDB-EA73-4DE9-8A10-11DA3A1AC1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1">
              <a:extLst>
                <a:ext uri="{FF2B5EF4-FFF2-40B4-BE49-F238E27FC236}">
                  <a16:creationId xmlns:a16="http://schemas.microsoft.com/office/drawing/2014/main" id="{F1D2313E-4168-41D0-A5B5-2187D1B33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12">
              <a:extLst>
                <a:ext uri="{FF2B5EF4-FFF2-40B4-BE49-F238E27FC236}">
                  <a16:creationId xmlns:a16="http://schemas.microsoft.com/office/drawing/2014/main" id="{0F1B19F3-A09E-4891-8916-D5F8B0B2A17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13">
              <a:extLst>
                <a:ext uri="{FF2B5EF4-FFF2-40B4-BE49-F238E27FC236}">
                  <a16:creationId xmlns:a16="http://schemas.microsoft.com/office/drawing/2014/main" id="{4D61F564-BB90-4A5C-829A-4F984FD6CD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14">
              <a:extLst>
                <a:ext uri="{FF2B5EF4-FFF2-40B4-BE49-F238E27FC236}">
                  <a16:creationId xmlns:a16="http://schemas.microsoft.com/office/drawing/2014/main" id="{3803B77E-8C29-4857-B5C1-B89B01F46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5">
              <a:extLst>
                <a:ext uri="{FF2B5EF4-FFF2-40B4-BE49-F238E27FC236}">
                  <a16:creationId xmlns:a16="http://schemas.microsoft.com/office/drawing/2014/main" id="{B96F39B0-FB50-4957-8F85-2E2CCF6D7E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6">
              <a:extLst>
                <a:ext uri="{FF2B5EF4-FFF2-40B4-BE49-F238E27FC236}">
                  <a16:creationId xmlns:a16="http://schemas.microsoft.com/office/drawing/2014/main" id="{A54B5837-452A-4FC3-A8C8-E275AA9292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7">
              <a:extLst>
                <a:ext uri="{FF2B5EF4-FFF2-40B4-BE49-F238E27FC236}">
                  <a16:creationId xmlns:a16="http://schemas.microsoft.com/office/drawing/2014/main" id="{FDE2A683-C13C-4A7F-935C-4C5279BF5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8">
              <a:extLst>
                <a:ext uri="{FF2B5EF4-FFF2-40B4-BE49-F238E27FC236}">
                  <a16:creationId xmlns:a16="http://schemas.microsoft.com/office/drawing/2014/main" id="{30C5773F-6573-4E1F-B3DC-BB2B01D88D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9">
              <a:extLst>
                <a:ext uri="{FF2B5EF4-FFF2-40B4-BE49-F238E27FC236}">
                  <a16:creationId xmlns:a16="http://schemas.microsoft.com/office/drawing/2014/main" id="{E280F9F5-EF46-41DF-B672-013B025B96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20">
              <a:extLst>
                <a:ext uri="{FF2B5EF4-FFF2-40B4-BE49-F238E27FC236}">
                  <a16:creationId xmlns:a16="http://schemas.microsoft.com/office/drawing/2014/main" id="{5876ADD8-345E-4A8D-81CB-0D5C3F76F8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1">
              <a:extLst>
                <a:ext uri="{FF2B5EF4-FFF2-40B4-BE49-F238E27FC236}">
                  <a16:creationId xmlns:a16="http://schemas.microsoft.com/office/drawing/2014/main" id="{8D2F7216-B310-4AB4-9948-2CF747F77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22">
              <a:extLst>
                <a:ext uri="{FF2B5EF4-FFF2-40B4-BE49-F238E27FC236}">
                  <a16:creationId xmlns:a16="http://schemas.microsoft.com/office/drawing/2014/main" id="{D113E940-FD31-4B25-B33F-5B213CC75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23">
              <a:extLst>
                <a:ext uri="{FF2B5EF4-FFF2-40B4-BE49-F238E27FC236}">
                  <a16:creationId xmlns:a16="http://schemas.microsoft.com/office/drawing/2014/main" id="{D6211283-9342-40E7-88F7-14A9028450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24">
              <a:extLst>
                <a:ext uri="{FF2B5EF4-FFF2-40B4-BE49-F238E27FC236}">
                  <a16:creationId xmlns:a16="http://schemas.microsoft.com/office/drawing/2014/main" id="{B0118661-823B-4754-B0E3-52ACCB8DF8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5">
              <a:extLst>
                <a:ext uri="{FF2B5EF4-FFF2-40B4-BE49-F238E27FC236}">
                  <a16:creationId xmlns:a16="http://schemas.microsoft.com/office/drawing/2014/main" id="{263B289D-A43D-47C8-AA8E-40C86C6084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26">
              <a:extLst>
                <a:ext uri="{FF2B5EF4-FFF2-40B4-BE49-F238E27FC236}">
                  <a16:creationId xmlns:a16="http://schemas.microsoft.com/office/drawing/2014/main" id="{D5A2D8F7-A5A4-4B2E-89AE-F99CC5B05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27">
              <a:extLst>
                <a:ext uri="{FF2B5EF4-FFF2-40B4-BE49-F238E27FC236}">
                  <a16:creationId xmlns:a16="http://schemas.microsoft.com/office/drawing/2014/main" id="{6847785C-2F02-4845-9257-9DE5E6EDA0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8">
              <a:extLst>
                <a:ext uri="{FF2B5EF4-FFF2-40B4-BE49-F238E27FC236}">
                  <a16:creationId xmlns:a16="http://schemas.microsoft.com/office/drawing/2014/main" id="{4B83A129-3D7E-44D8-8C6C-9DE73E12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9">
              <a:extLst>
                <a:ext uri="{FF2B5EF4-FFF2-40B4-BE49-F238E27FC236}">
                  <a16:creationId xmlns:a16="http://schemas.microsoft.com/office/drawing/2014/main" id="{7E1A9847-AC3D-4B5D-A29A-A93B0C6ABA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30">
              <a:extLst>
                <a:ext uri="{FF2B5EF4-FFF2-40B4-BE49-F238E27FC236}">
                  <a16:creationId xmlns:a16="http://schemas.microsoft.com/office/drawing/2014/main" id="{2450F521-5F68-4148-9905-6232B08F89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31">
              <a:extLst>
                <a:ext uri="{FF2B5EF4-FFF2-40B4-BE49-F238E27FC236}">
                  <a16:creationId xmlns:a16="http://schemas.microsoft.com/office/drawing/2014/main" id="{8C6F916A-08CA-4F4C-BDBA-0F63A621FE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32">
              <a:extLst>
                <a:ext uri="{FF2B5EF4-FFF2-40B4-BE49-F238E27FC236}">
                  <a16:creationId xmlns:a16="http://schemas.microsoft.com/office/drawing/2014/main" id="{D68FB199-D330-4EF4-94F5-1C07371E87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Rectangle 33">
              <a:extLst>
                <a:ext uri="{FF2B5EF4-FFF2-40B4-BE49-F238E27FC236}">
                  <a16:creationId xmlns:a16="http://schemas.microsoft.com/office/drawing/2014/main" id="{3B67568D-CC47-4BBA-A084-154AEAA8256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04" name="Freeform 34">
              <a:extLst>
                <a:ext uri="{FF2B5EF4-FFF2-40B4-BE49-F238E27FC236}">
                  <a16:creationId xmlns:a16="http://schemas.microsoft.com/office/drawing/2014/main" id="{C9C25D1A-5E1E-4B22-B8D3-B0F5263921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5">
              <a:extLst>
                <a:ext uri="{FF2B5EF4-FFF2-40B4-BE49-F238E27FC236}">
                  <a16:creationId xmlns:a16="http://schemas.microsoft.com/office/drawing/2014/main" id="{4D8DB054-D1D3-4C30-B62E-7F2C6A812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6">
              <a:extLst>
                <a:ext uri="{FF2B5EF4-FFF2-40B4-BE49-F238E27FC236}">
                  <a16:creationId xmlns:a16="http://schemas.microsoft.com/office/drawing/2014/main" id="{9EB76371-2F16-4BA0-994C-2575FD9336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 name="Freeform 37">
              <a:extLst>
                <a:ext uri="{FF2B5EF4-FFF2-40B4-BE49-F238E27FC236}">
                  <a16:creationId xmlns:a16="http://schemas.microsoft.com/office/drawing/2014/main" id="{2B61AF6D-2A6D-4C90-BCCA-CD97F7246F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8" name="Freeform 38">
              <a:extLst>
                <a:ext uri="{FF2B5EF4-FFF2-40B4-BE49-F238E27FC236}">
                  <a16:creationId xmlns:a16="http://schemas.microsoft.com/office/drawing/2014/main" id="{B35F6DFD-5D34-4BE6-8B2A-0D6CDCE28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9" name="Freeform 39">
              <a:extLst>
                <a:ext uri="{FF2B5EF4-FFF2-40B4-BE49-F238E27FC236}">
                  <a16:creationId xmlns:a16="http://schemas.microsoft.com/office/drawing/2014/main" id="{BCB0EEDB-7826-499E-BB87-6D0DD545F0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0" name="Freeform 40">
              <a:extLst>
                <a:ext uri="{FF2B5EF4-FFF2-40B4-BE49-F238E27FC236}">
                  <a16:creationId xmlns:a16="http://schemas.microsoft.com/office/drawing/2014/main" id="{F16B5CE0-3198-436D-888B-A01A983844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1" name="Freeform 41">
              <a:extLst>
                <a:ext uri="{FF2B5EF4-FFF2-40B4-BE49-F238E27FC236}">
                  <a16:creationId xmlns:a16="http://schemas.microsoft.com/office/drawing/2014/main" id="{B550414A-8DF0-4572-A382-B88DBE0B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2" name="Freeform 42">
              <a:extLst>
                <a:ext uri="{FF2B5EF4-FFF2-40B4-BE49-F238E27FC236}">
                  <a16:creationId xmlns:a16="http://schemas.microsoft.com/office/drawing/2014/main" id="{AFB98517-BD8F-45DD-A2BA-52FD61A48A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3" name="Freeform 43">
              <a:extLst>
                <a:ext uri="{FF2B5EF4-FFF2-40B4-BE49-F238E27FC236}">
                  <a16:creationId xmlns:a16="http://schemas.microsoft.com/office/drawing/2014/main" id="{78C67202-AF18-4690-8000-4C12C4042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4" name="Freeform 44">
              <a:extLst>
                <a:ext uri="{FF2B5EF4-FFF2-40B4-BE49-F238E27FC236}">
                  <a16:creationId xmlns:a16="http://schemas.microsoft.com/office/drawing/2014/main" id="{AD51A156-6972-43DA-BF32-CA187641B3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5" name="Rectangle 45">
              <a:extLst>
                <a:ext uri="{FF2B5EF4-FFF2-40B4-BE49-F238E27FC236}">
                  <a16:creationId xmlns:a16="http://schemas.microsoft.com/office/drawing/2014/main" id="{B5CE61CC-EBDF-4355-A6C3-D44E62D78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16" name="Freeform 46">
              <a:extLst>
                <a:ext uri="{FF2B5EF4-FFF2-40B4-BE49-F238E27FC236}">
                  <a16:creationId xmlns:a16="http://schemas.microsoft.com/office/drawing/2014/main" id="{ACB1B7F1-FBEF-48FA-97A7-9FAE7708E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7" name="Freeform 47">
              <a:extLst>
                <a:ext uri="{FF2B5EF4-FFF2-40B4-BE49-F238E27FC236}">
                  <a16:creationId xmlns:a16="http://schemas.microsoft.com/office/drawing/2014/main" id="{4851370A-7D0E-4B9F-BA8B-B1966748FB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8" name="Freeform 48">
              <a:extLst>
                <a:ext uri="{FF2B5EF4-FFF2-40B4-BE49-F238E27FC236}">
                  <a16:creationId xmlns:a16="http://schemas.microsoft.com/office/drawing/2014/main" id="{B882F537-DDEB-49AE-BF36-6380A45F03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49">
              <a:extLst>
                <a:ext uri="{FF2B5EF4-FFF2-40B4-BE49-F238E27FC236}">
                  <a16:creationId xmlns:a16="http://schemas.microsoft.com/office/drawing/2014/main" id="{A53D3CF4-BFB0-4D0B-8471-26ACAFE0A5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50">
              <a:extLst>
                <a:ext uri="{FF2B5EF4-FFF2-40B4-BE49-F238E27FC236}">
                  <a16:creationId xmlns:a16="http://schemas.microsoft.com/office/drawing/2014/main" id="{13BC2FA8-8256-44BD-9A62-0EE83D6476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51">
              <a:extLst>
                <a:ext uri="{FF2B5EF4-FFF2-40B4-BE49-F238E27FC236}">
                  <a16:creationId xmlns:a16="http://schemas.microsoft.com/office/drawing/2014/main" id="{90A9C5D2-72E3-4B31-A271-57A883ADC4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2" name="Freeform 52">
              <a:extLst>
                <a:ext uri="{FF2B5EF4-FFF2-40B4-BE49-F238E27FC236}">
                  <a16:creationId xmlns:a16="http://schemas.microsoft.com/office/drawing/2014/main" id="{2A5948D4-F239-4BEA-8E38-76F358E3E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53">
              <a:extLst>
                <a:ext uri="{FF2B5EF4-FFF2-40B4-BE49-F238E27FC236}">
                  <a16:creationId xmlns:a16="http://schemas.microsoft.com/office/drawing/2014/main" id="{7384B304-194D-400B-B568-5E6DEA885A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54">
              <a:extLst>
                <a:ext uri="{FF2B5EF4-FFF2-40B4-BE49-F238E27FC236}">
                  <a16:creationId xmlns:a16="http://schemas.microsoft.com/office/drawing/2014/main" id="{B680594F-341A-4C19-BF7F-F6D76386A8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Freeform 55">
              <a:extLst>
                <a:ext uri="{FF2B5EF4-FFF2-40B4-BE49-F238E27FC236}">
                  <a16:creationId xmlns:a16="http://schemas.microsoft.com/office/drawing/2014/main" id="{4EA6807C-3B8A-43FE-BA1B-8D6D3851FF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6" name="Freeform 56">
              <a:extLst>
                <a:ext uri="{FF2B5EF4-FFF2-40B4-BE49-F238E27FC236}">
                  <a16:creationId xmlns:a16="http://schemas.microsoft.com/office/drawing/2014/main" id="{BA316439-CB72-49C9-BE80-934799D838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57">
              <a:extLst>
                <a:ext uri="{FF2B5EF4-FFF2-40B4-BE49-F238E27FC236}">
                  <a16:creationId xmlns:a16="http://schemas.microsoft.com/office/drawing/2014/main" id="{6BC7FE05-950C-4A73-B6A9-282B142C7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58">
              <a:extLst>
                <a:ext uri="{FF2B5EF4-FFF2-40B4-BE49-F238E27FC236}">
                  <a16:creationId xmlns:a16="http://schemas.microsoft.com/office/drawing/2014/main" id="{81C014C7-E085-4923-B533-732801FC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997E498A-B5E3-4940-9693-D5B7E656A698}"/>
              </a:ext>
            </a:extLst>
          </p:cNvPr>
          <p:cNvSpPr>
            <a:spLocks noGrp="1"/>
          </p:cNvSpPr>
          <p:nvPr>
            <p:ph type="title"/>
          </p:nvPr>
        </p:nvSpPr>
        <p:spPr>
          <a:xfrm>
            <a:off x="5291668" y="1215496"/>
            <a:ext cx="5367866" cy="2387600"/>
          </a:xfrm>
        </p:spPr>
        <p:txBody>
          <a:bodyPr vert="horz" lIns="91440" tIns="45720" rIns="91440" bIns="45720" rtlCol="0" anchor="b">
            <a:normAutofit/>
          </a:bodyPr>
          <a:lstStyle/>
          <a:p>
            <a:r>
              <a:rPr lang="en-US" sz="2400"/>
              <a:t>Output when the user opens the app without internet, but has previously used the app (tested by opening app once with internet then closing app and reopening with airplane mode on</a:t>
            </a:r>
          </a:p>
        </p:txBody>
      </p:sp>
      <p:pic>
        <p:nvPicPr>
          <p:cNvPr id="4" name="Picture 3">
            <a:extLst>
              <a:ext uri="{FF2B5EF4-FFF2-40B4-BE49-F238E27FC236}">
                <a16:creationId xmlns:a16="http://schemas.microsoft.com/office/drawing/2014/main" id="{3B56F231-65FE-49B6-B2B2-0FA5BCA08BEB}"/>
              </a:ext>
            </a:extLst>
          </p:cNvPr>
          <p:cNvPicPr>
            <a:picLocks noChangeAspect="1"/>
          </p:cNvPicPr>
          <p:nvPr/>
        </p:nvPicPr>
        <p:blipFill>
          <a:blip r:embed="rId4"/>
          <a:stretch>
            <a:fillRect/>
          </a:stretch>
        </p:blipFill>
        <p:spPr>
          <a:xfrm>
            <a:off x="2004111" y="1527175"/>
            <a:ext cx="2156412"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4301273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9E24E-8DE6-4166-B254-7DDCAC11174A}"/>
              </a:ext>
            </a:extLst>
          </p:cNvPr>
          <p:cNvSpPr>
            <a:spLocks noGrp="1"/>
          </p:cNvSpPr>
          <p:nvPr>
            <p:ph type="title"/>
          </p:nvPr>
        </p:nvSpPr>
        <p:spPr>
          <a:xfrm>
            <a:off x="5309418" y="609600"/>
            <a:ext cx="6223821"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Initial Screen</a:t>
            </a:r>
          </a:p>
        </p:txBody>
      </p:sp>
      <p:pic>
        <p:nvPicPr>
          <p:cNvPr id="59" name="Picture 58">
            <a:extLst>
              <a:ext uri="{FF2B5EF4-FFF2-40B4-BE49-F238E27FC236}">
                <a16:creationId xmlns:a16="http://schemas.microsoft.com/office/drawing/2014/main" id="{D5A8EA86-74CE-458E-A9F6-100D39BD633F}"/>
              </a:ext>
            </a:extLst>
          </p:cNvPr>
          <p:cNvPicPr/>
          <p:nvPr/>
        </p:nvPicPr>
        <p:blipFill>
          <a:blip r:embed="rId3"/>
          <a:stretch>
            <a:fillRect/>
          </a:stretch>
        </p:blipFill>
        <p:spPr>
          <a:xfrm>
            <a:off x="1416763" y="365760"/>
            <a:ext cx="3749040" cy="6126480"/>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4255330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EDA90D89-770A-4C09-978C-9E38FE15649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A3B344D7-1AE2-4947-876E-2A52674500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3" name="Rectangle 5">
              <a:extLst>
                <a:ext uri="{FF2B5EF4-FFF2-40B4-BE49-F238E27FC236}">
                  <a16:creationId xmlns:a16="http://schemas.microsoft.com/office/drawing/2014/main" id="{D6633E5C-867B-4E17-9151-FF0FDB122BC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2D5EDC2E-587B-4E85-8185-D99B438AB5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996B1479-D8B0-4D98-B382-877F9A3AE6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Rectangle 8">
              <a:extLst>
                <a:ext uri="{FF2B5EF4-FFF2-40B4-BE49-F238E27FC236}">
                  <a16:creationId xmlns:a16="http://schemas.microsoft.com/office/drawing/2014/main" id="{3B7BA112-C364-4D4C-97F9-A1DC76F1E51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7" name="Freeform 9">
              <a:extLst>
                <a:ext uri="{FF2B5EF4-FFF2-40B4-BE49-F238E27FC236}">
                  <a16:creationId xmlns:a16="http://schemas.microsoft.com/office/drawing/2014/main" id="{8B9D9B13-8F5D-41E6-93D6-CDFEB34AB2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B5720BDB-EA73-4DE9-8A10-11DA3A1AC1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F1D2313E-4168-41D0-A5B5-2187D1B33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0F1B19F3-A09E-4891-8916-D5F8B0B2A17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4D61F564-BB90-4A5C-829A-4F984FD6CD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3803B77E-8C29-4857-B5C1-B89B01F46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B96F39B0-FB50-4957-8F85-2E2CCF6D7E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6">
              <a:extLst>
                <a:ext uri="{FF2B5EF4-FFF2-40B4-BE49-F238E27FC236}">
                  <a16:creationId xmlns:a16="http://schemas.microsoft.com/office/drawing/2014/main" id="{A54B5837-452A-4FC3-A8C8-E275AA9292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7">
              <a:extLst>
                <a:ext uri="{FF2B5EF4-FFF2-40B4-BE49-F238E27FC236}">
                  <a16:creationId xmlns:a16="http://schemas.microsoft.com/office/drawing/2014/main" id="{FDE2A683-C13C-4A7F-935C-4C5279BF5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30C5773F-6573-4E1F-B3DC-BB2B01D88D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E280F9F5-EF46-41DF-B672-013B025B96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5876ADD8-345E-4A8D-81CB-0D5C3F76F8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21">
              <a:extLst>
                <a:ext uri="{FF2B5EF4-FFF2-40B4-BE49-F238E27FC236}">
                  <a16:creationId xmlns:a16="http://schemas.microsoft.com/office/drawing/2014/main" id="{8D2F7216-B310-4AB4-9948-2CF747F77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22">
              <a:extLst>
                <a:ext uri="{FF2B5EF4-FFF2-40B4-BE49-F238E27FC236}">
                  <a16:creationId xmlns:a16="http://schemas.microsoft.com/office/drawing/2014/main" id="{D113E940-FD31-4B25-B33F-5B213CC75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D6211283-9342-40E7-88F7-14A9028450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B0118661-823B-4754-B0E3-52ACCB8DF8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263B289D-A43D-47C8-AA8E-40C86C6084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D5A2D8F7-A5A4-4B2E-89AE-F99CC5B05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6847785C-2F02-4845-9257-9DE5E6EDA0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4B83A129-3D7E-44D8-8C6C-9DE73E12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7E1A9847-AC3D-4B5D-A29A-A93B0C6ABA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2450F521-5F68-4148-9905-6232B08F89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8C6F916A-08CA-4F4C-BDBA-0F63A621FE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32">
              <a:extLst>
                <a:ext uri="{FF2B5EF4-FFF2-40B4-BE49-F238E27FC236}">
                  <a16:creationId xmlns:a16="http://schemas.microsoft.com/office/drawing/2014/main" id="{D68FB199-D330-4EF4-94F5-1C07371E87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Rectangle 33">
              <a:extLst>
                <a:ext uri="{FF2B5EF4-FFF2-40B4-BE49-F238E27FC236}">
                  <a16:creationId xmlns:a16="http://schemas.microsoft.com/office/drawing/2014/main" id="{3B67568D-CC47-4BBA-A084-154AEAA8256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2" name="Freeform 34">
              <a:extLst>
                <a:ext uri="{FF2B5EF4-FFF2-40B4-BE49-F238E27FC236}">
                  <a16:creationId xmlns:a16="http://schemas.microsoft.com/office/drawing/2014/main" id="{C9C25D1A-5E1E-4B22-B8D3-B0F5263921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4D8DB054-D1D3-4C30-B62E-7F2C6A812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9EB76371-2F16-4BA0-994C-2575FD9336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2B61AF6D-2A6D-4C90-BCCA-CD97F7246F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B35F6DFD-5D34-4BE6-8B2A-0D6CDCE28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BCB0EEDB-7826-499E-BB87-6D0DD545F0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F16B5CE0-3198-436D-888B-A01A983844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41">
              <a:extLst>
                <a:ext uri="{FF2B5EF4-FFF2-40B4-BE49-F238E27FC236}">
                  <a16:creationId xmlns:a16="http://schemas.microsoft.com/office/drawing/2014/main" id="{B550414A-8DF0-4572-A382-B88DBE0B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42">
              <a:extLst>
                <a:ext uri="{FF2B5EF4-FFF2-40B4-BE49-F238E27FC236}">
                  <a16:creationId xmlns:a16="http://schemas.microsoft.com/office/drawing/2014/main" id="{AFB98517-BD8F-45DD-A2BA-52FD61A48A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43">
              <a:extLst>
                <a:ext uri="{FF2B5EF4-FFF2-40B4-BE49-F238E27FC236}">
                  <a16:creationId xmlns:a16="http://schemas.microsoft.com/office/drawing/2014/main" id="{78C67202-AF18-4690-8000-4C12C4042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44">
              <a:extLst>
                <a:ext uri="{FF2B5EF4-FFF2-40B4-BE49-F238E27FC236}">
                  <a16:creationId xmlns:a16="http://schemas.microsoft.com/office/drawing/2014/main" id="{AD51A156-6972-43DA-BF32-CA187641B3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Rectangle 45">
              <a:extLst>
                <a:ext uri="{FF2B5EF4-FFF2-40B4-BE49-F238E27FC236}">
                  <a16:creationId xmlns:a16="http://schemas.microsoft.com/office/drawing/2014/main" id="{B5CE61CC-EBDF-4355-A6C3-D44E62D78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54" name="Freeform 46">
              <a:extLst>
                <a:ext uri="{FF2B5EF4-FFF2-40B4-BE49-F238E27FC236}">
                  <a16:creationId xmlns:a16="http://schemas.microsoft.com/office/drawing/2014/main" id="{ACB1B7F1-FBEF-48FA-97A7-9FAE7708E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47">
              <a:extLst>
                <a:ext uri="{FF2B5EF4-FFF2-40B4-BE49-F238E27FC236}">
                  <a16:creationId xmlns:a16="http://schemas.microsoft.com/office/drawing/2014/main" id="{4851370A-7D0E-4B9F-BA8B-B1966748FB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48">
              <a:extLst>
                <a:ext uri="{FF2B5EF4-FFF2-40B4-BE49-F238E27FC236}">
                  <a16:creationId xmlns:a16="http://schemas.microsoft.com/office/drawing/2014/main" id="{B882F537-DDEB-49AE-BF36-6380A45F03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7" name="Freeform 49">
              <a:extLst>
                <a:ext uri="{FF2B5EF4-FFF2-40B4-BE49-F238E27FC236}">
                  <a16:creationId xmlns:a16="http://schemas.microsoft.com/office/drawing/2014/main" id="{A53D3CF4-BFB0-4D0B-8471-26ACAFE0A5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8" name="Freeform 50">
              <a:extLst>
                <a:ext uri="{FF2B5EF4-FFF2-40B4-BE49-F238E27FC236}">
                  <a16:creationId xmlns:a16="http://schemas.microsoft.com/office/drawing/2014/main" id="{13BC2FA8-8256-44BD-9A62-0EE83D6476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9" name="Freeform 51">
              <a:extLst>
                <a:ext uri="{FF2B5EF4-FFF2-40B4-BE49-F238E27FC236}">
                  <a16:creationId xmlns:a16="http://schemas.microsoft.com/office/drawing/2014/main" id="{90A9C5D2-72E3-4B31-A271-57A883ADC4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0" name="Freeform 52">
              <a:extLst>
                <a:ext uri="{FF2B5EF4-FFF2-40B4-BE49-F238E27FC236}">
                  <a16:creationId xmlns:a16="http://schemas.microsoft.com/office/drawing/2014/main" id="{2A5948D4-F239-4BEA-8E38-76F358E3E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1" name="Freeform 53">
              <a:extLst>
                <a:ext uri="{FF2B5EF4-FFF2-40B4-BE49-F238E27FC236}">
                  <a16:creationId xmlns:a16="http://schemas.microsoft.com/office/drawing/2014/main" id="{7384B304-194D-400B-B568-5E6DEA885A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2" name="Freeform 54">
              <a:extLst>
                <a:ext uri="{FF2B5EF4-FFF2-40B4-BE49-F238E27FC236}">
                  <a16:creationId xmlns:a16="http://schemas.microsoft.com/office/drawing/2014/main" id="{B680594F-341A-4C19-BF7F-F6D76386A8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3" name="Freeform 55">
              <a:extLst>
                <a:ext uri="{FF2B5EF4-FFF2-40B4-BE49-F238E27FC236}">
                  <a16:creationId xmlns:a16="http://schemas.microsoft.com/office/drawing/2014/main" id="{4EA6807C-3B8A-43FE-BA1B-8D6D3851FF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4" name="Freeform 56">
              <a:extLst>
                <a:ext uri="{FF2B5EF4-FFF2-40B4-BE49-F238E27FC236}">
                  <a16:creationId xmlns:a16="http://schemas.microsoft.com/office/drawing/2014/main" id="{BA316439-CB72-49C9-BE80-934799D838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5" name="Freeform 57">
              <a:extLst>
                <a:ext uri="{FF2B5EF4-FFF2-40B4-BE49-F238E27FC236}">
                  <a16:creationId xmlns:a16="http://schemas.microsoft.com/office/drawing/2014/main" id="{6BC7FE05-950C-4A73-B6A9-282B142C7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6" name="Freeform 58">
              <a:extLst>
                <a:ext uri="{FF2B5EF4-FFF2-40B4-BE49-F238E27FC236}">
                  <a16:creationId xmlns:a16="http://schemas.microsoft.com/office/drawing/2014/main" id="{81C014C7-E085-4923-B533-732801FC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D331549E-3A8B-4FAD-BA22-51D8548D5BB4}"/>
              </a:ext>
            </a:extLst>
          </p:cNvPr>
          <p:cNvSpPr>
            <a:spLocks noGrp="1"/>
          </p:cNvSpPr>
          <p:nvPr>
            <p:ph type="title"/>
          </p:nvPr>
        </p:nvSpPr>
        <p:spPr>
          <a:xfrm>
            <a:off x="5291668" y="1215496"/>
            <a:ext cx="5367866" cy="2387600"/>
          </a:xfrm>
        </p:spPr>
        <p:txBody>
          <a:bodyPr vert="horz" lIns="91440" tIns="45720" rIns="91440" bIns="45720" rtlCol="0" anchor="b">
            <a:normAutofit/>
          </a:bodyPr>
          <a:lstStyle/>
          <a:p>
            <a:r>
              <a:rPr lang="en-US" sz="4400"/>
              <a:t>Normal output with internet on at app opening</a:t>
            </a:r>
          </a:p>
        </p:txBody>
      </p:sp>
      <p:pic>
        <p:nvPicPr>
          <p:cNvPr id="5" name="Picture 4">
            <a:extLst>
              <a:ext uri="{FF2B5EF4-FFF2-40B4-BE49-F238E27FC236}">
                <a16:creationId xmlns:a16="http://schemas.microsoft.com/office/drawing/2014/main" id="{3077759D-97AC-480F-9010-7762FD94231C}"/>
              </a:ext>
            </a:extLst>
          </p:cNvPr>
          <p:cNvPicPr>
            <a:picLocks noChangeAspect="1"/>
          </p:cNvPicPr>
          <p:nvPr/>
        </p:nvPicPr>
        <p:blipFill>
          <a:blip r:embed="rId4"/>
          <a:stretch>
            <a:fillRect/>
          </a:stretch>
        </p:blipFill>
        <p:spPr>
          <a:xfrm>
            <a:off x="2012985" y="1527175"/>
            <a:ext cx="2138663"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40646946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B659D-C408-4FCC-941E-0B02C3C86A3C}"/>
              </a:ext>
            </a:extLst>
          </p:cNvPr>
          <p:cNvSpPr>
            <a:spLocks noGrp="1"/>
          </p:cNvSpPr>
          <p:nvPr>
            <p:ph type="title"/>
          </p:nvPr>
        </p:nvSpPr>
        <p:spPr>
          <a:xfrm>
            <a:off x="1141413" y="1404581"/>
            <a:ext cx="9905998" cy="1478570"/>
          </a:xfrm>
        </p:spPr>
        <p:txBody>
          <a:bodyPr>
            <a:normAutofit fontScale="90000"/>
          </a:bodyPr>
          <a:lstStyle/>
          <a:p>
            <a:r>
              <a:rPr lang="en-US" dirty="0"/>
              <a:t>The only data structure used was a 2d array of type double to store the rate values (1d string arrays are used in the string to 2d array conversion method for data retrieval) Only a 2d array was used because it provided the fastest and easiest way to store and retrieve data for  each pair of currencies.</a:t>
            </a:r>
          </a:p>
        </p:txBody>
      </p:sp>
      <p:pic>
        <p:nvPicPr>
          <p:cNvPr id="4" name="Picture 3">
            <a:extLst>
              <a:ext uri="{FF2B5EF4-FFF2-40B4-BE49-F238E27FC236}">
                <a16:creationId xmlns:a16="http://schemas.microsoft.com/office/drawing/2014/main" id="{FE43E35B-60BA-4012-B4FE-FAAEF7CB8089}"/>
              </a:ext>
            </a:extLst>
          </p:cNvPr>
          <p:cNvPicPr>
            <a:picLocks noChangeAspect="1"/>
          </p:cNvPicPr>
          <p:nvPr/>
        </p:nvPicPr>
        <p:blipFill>
          <a:blip r:embed="rId2"/>
          <a:stretch>
            <a:fillRect/>
          </a:stretch>
        </p:blipFill>
        <p:spPr>
          <a:xfrm>
            <a:off x="2860223" y="3815226"/>
            <a:ext cx="6468378" cy="1467055"/>
          </a:xfrm>
          <a:prstGeom prst="rect">
            <a:avLst/>
          </a:prstGeom>
        </p:spPr>
      </p:pic>
    </p:spTree>
    <p:extLst>
      <p:ext uri="{BB962C8B-B14F-4D97-AF65-F5344CB8AC3E}">
        <p14:creationId xmlns:p14="http://schemas.microsoft.com/office/powerpoint/2010/main" val="469620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B356D-61EA-4C0C-AA28-9974C35C6FF6}"/>
              </a:ext>
            </a:extLst>
          </p:cNvPr>
          <p:cNvSpPr>
            <a:spLocks noGrp="1"/>
          </p:cNvSpPr>
          <p:nvPr>
            <p:ph type="title"/>
          </p:nvPr>
        </p:nvSpPr>
        <p:spPr>
          <a:xfrm>
            <a:off x="1143001" y="2689715"/>
            <a:ext cx="9905998" cy="1478570"/>
          </a:xfrm>
        </p:spPr>
        <p:txBody>
          <a:bodyPr>
            <a:normAutofit fontScale="90000"/>
          </a:bodyPr>
          <a:lstStyle/>
          <a:p>
            <a:r>
              <a:rPr lang="en-US" sz="3200" dirty="0"/>
              <a:t>There are no Missing features. The app successfully: takes user input, validates it and displays an appropriate message if the input is invalid, provides an output computed from user selected currencies, highlights input text field upon touch to allow for easy text replacement, retrieves and stores data to </a:t>
            </a:r>
            <a:r>
              <a:rPr lang="en-US" sz="3200" dirty="0" err="1"/>
              <a:t>sharedpreferences</a:t>
            </a:r>
            <a:r>
              <a:rPr lang="en-US" sz="3200" dirty="0"/>
              <a:t>, displays the appropriate messages depending on internet/data status, prevents the user from interacting with the output field, retrieves recent currency exchange rate data from an online </a:t>
            </a:r>
            <a:r>
              <a:rPr lang="en-US" sz="3200" dirty="0" err="1"/>
              <a:t>api</a:t>
            </a:r>
            <a:r>
              <a:rPr lang="en-US" sz="3200" dirty="0"/>
              <a:t>, and keeps the output field constantly updated after a valid input so that the user can just swap currencies without needed to press a button to see the conversion</a:t>
            </a:r>
          </a:p>
        </p:txBody>
      </p:sp>
    </p:spTree>
    <p:extLst>
      <p:ext uri="{BB962C8B-B14F-4D97-AF65-F5344CB8AC3E}">
        <p14:creationId xmlns:p14="http://schemas.microsoft.com/office/powerpoint/2010/main" val="25352087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8FBFE-2461-4C15-AFE7-AD4808ACB2F7}"/>
              </a:ext>
            </a:extLst>
          </p:cNvPr>
          <p:cNvSpPr>
            <a:spLocks noGrp="1"/>
          </p:cNvSpPr>
          <p:nvPr>
            <p:ph type="title"/>
          </p:nvPr>
        </p:nvSpPr>
        <p:spPr/>
        <p:txBody>
          <a:bodyPr/>
          <a:lstStyle/>
          <a:p>
            <a:r>
              <a:rPr lang="en-US" dirty="0"/>
              <a:t>How I overcame the challenges</a:t>
            </a:r>
          </a:p>
        </p:txBody>
      </p:sp>
      <p:sp>
        <p:nvSpPr>
          <p:cNvPr id="3" name="Content Placeholder 2">
            <a:extLst>
              <a:ext uri="{FF2B5EF4-FFF2-40B4-BE49-F238E27FC236}">
                <a16:creationId xmlns:a16="http://schemas.microsoft.com/office/drawing/2014/main" id="{9AEC1EE0-7E1D-47E7-845E-FAC053B9021E}"/>
              </a:ext>
            </a:extLst>
          </p:cNvPr>
          <p:cNvSpPr>
            <a:spLocks noGrp="1"/>
          </p:cNvSpPr>
          <p:nvPr>
            <p:ph idx="1"/>
          </p:nvPr>
        </p:nvSpPr>
        <p:spPr/>
        <p:txBody>
          <a:bodyPr>
            <a:normAutofit fontScale="85000" lnSpcReduction="20000"/>
          </a:bodyPr>
          <a:lstStyle/>
          <a:p>
            <a:r>
              <a:rPr lang="en-US" dirty="0"/>
              <a:t>I overcame the challenge of populating the spinner widget by reading the documentation for the </a:t>
            </a:r>
            <a:r>
              <a:rPr lang="en-US" dirty="0" err="1"/>
              <a:t>ArrayAdapter</a:t>
            </a:r>
            <a:r>
              <a:rPr lang="en-US" dirty="0"/>
              <a:t> class in developer.android.com and trying to understand how to use this to initialize my dropdown menu with the right values</a:t>
            </a:r>
          </a:p>
          <a:p>
            <a:r>
              <a:rPr lang="en-US" dirty="0"/>
              <a:t>I overcame the challenge of extracting data from the internet by switching over to an </a:t>
            </a:r>
            <a:r>
              <a:rPr lang="en-US" dirty="0" err="1"/>
              <a:t>api</a:t>
            </a:r>
            <a:r>
              <a:rPr lang="en-US" dirty="0"/>
              <a:t> which made data retrieval less time consuming than </a:t>
            </a:r>
            <a:r>
              <a:rPr lang="en-US" dirty="0" err="1"/>
              <a:t>webscraping</a:t>
            </a:r>
            <a:r>
              <a:rPr lang="en-US" dirty="0"/>
              <a:t> and provided an easy way to iterate between the rates for each currency type, it also allowed me to increase the number of currencies that my app supports</a:t>
            </a:r>
          </a:p>
          <a:p>
            <a:r>
              <a:rPr lang="en-US" dirty="0"/>
              <a:t>I overcame the challenge of storing and retrieving data by using android’s </a:t>
            </a:r>
            <a:r>
              <a:rPr lang="en-US" dirty="0" err="1"/>
              <a:t>SharedPreferences</a:t>
            </a:r>
            <a:r>
              <a:rPr lang="en-US" dirty="0"/>
              <a:t> to easily store and retrieve data as an xml file when needed instead of using android’s internal storage.</a:t>
            </a:r>
          </a:p>
        </p:txBody>
      </p:sp>
    </p:spTree>
    <p:extLst>
      <p:ext uri="{BB962C8B-B14F-4D97-AF65-F5344CB8AC3E}">
        <p14:creationId xmlns:p14="http://schemas.microsoft.com/office/powerpoint/2010/main" val="1235537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7FF7B-6F6E-41CF-844D-C8D5B1E50BD6}"/>
              </a:ext>
            </a:extLst>
          </p:cNvPr>
          <p:cNvSpPr>
            <a:spLocks noGrp="1"/>
          </p:cNvSpPr>
          <p:nvPr>
            <p:ph type="title"/>
          </p:nvPr>
        </p:nvSpPr>
        <p:spPr>
          <a:xfrm>
            <a:off x="665641" y="4473679"/>
            <a:ext cx="9552558" cy="1233251"/>
          </a:xfrm>
        </p:spPr>
        <p:txBody>
          <a:bodyPr vert="horz" lIns="91440" tIns="45720" rIns="91440" bIns="45720" rtlCol="0" anchor="b">
            <a:normAutofit/>
          </a:bodyPr>
          <a:lstStyle/>
          <a:p>
            <a:r>
              <a:rPr lang="en-US" sz="4800"/>
              <a:t>User interactions</a:t>
            </a:r>
          </a:p>
        </p:txBody>
      </p:sp>
      <p:pic>
        <p:nvPicPr>
          <p:cNvPr id="5" name="Picture 4">
            <a:extLst>
              <a:ext uri="{FF2B5EF4-FFF2-40B4-BE49-F238E27FC236}">
                <a16:creationId xmlns:a16="http://schemas.microsoft.com/office/drawing/2014/main" id="{CBF22424-6F94-403E-BC1B-2FFA137E61DC}"/>
              </a:ext>
            </a:extLst>
          </p:cNvPr>
          <p:cNvPicPr/>
          <p:nvPr/>
        </p:nvPicPr>
        <p:blipFill>
          <a:blip r:embed="rId2"/>
          <a:stretch>
            <a:fillRect/>
          </a:stretch>
        </p:blipFill>
        <p:spPr>
          <a:xfrm>
            <a:off x="658636" y="172772"/>
            <a:ext cx="3017520" cy="4572000"/>
          </a:xfrm>
          <a:prstGeom prst="rect">
            <a:avLst/>
          </a:prstGeom>
        </p:spPr>
      </p:pic>
      <p:pic>
        <p:nvPicPr>
          <p:cNvPr id="6" name="Picture 5">
            <a:extLst>
              <a:ext uri="{FF2B5EF4-FFF2-40B4-BE49-F238E27FC236}">
                <a16:creationId xmlns:a16="http://schemas.microsoft.com/office/drawing/2014/main" id="{BB2A3030-A99B-448F-898F-6352E5B9627E}"/>
              </a:ext>
            </a:extLst>
          </p:cNvPr>
          <p:cNvPicPr/>
          <p:nvPr/>
        </p:nvPicPr>
        <p:blipFill>
          <a:blip r:embed="rId3"/>
          <a:stretch>
            <a:fillRect/>
          </a:stretch>
        </p:blipFill>
        <p:spPr>
          <a:xfrm>
            <a:off x="3984507" y="172772"/>
            <a:ext cx="3017520" cy="4572000"/>
          </a:xfrm>
          <a:prstGeom prst="rect">
            <a:avLst/>
          </a:prstGeom>
        </p:spPr>
      </p:pic>
      <p:pic>
        <p:nvPicPr>
          <p:cNvPr id="7" name="Picture 6">
            <a:extLst>
              <a:ext uri="{FF2B5EF4-FFF2-40B4-BE49-F238E27FC236}">
                <a16:creationId xmlns:a16="http://schemas.microsoft.com/office/drawing/2014/main" id="{A43FAE11-DF7B-48DB-9795-0D89FCA501EA}"/>
              </a:ext>
            </a:extLst>
          </p:cNvPr>
          <p:cNvPicPr/>
          <p:nvPr/>
        </p:nvPicPr>
        <p:blipFill>
          <a:blip r:embed="rId4"/>
          <a:stretch>
            <a:fillRect/>
          </a:stretch>
        </p:blipFill>
        <p:spPr>
          <a:xfrm>
            <a:off x="7285787" y="172919"/>
            <a:ext cx="3017520" cy="4572000"/>
          </a:xfrm>
          <a:prstGeom prst="rect">
            <a:avLst/>
          </a:prstGeom>
        </p:spPr>
      </p:pic>
    </p:spTree>
    <p:extLst>
      <p:ext uri="{BB962C8B-B14F-4D97-AF65-F5344CB8AC3E}">
        <p14:creationId xmlns:p14="http://schemas.microsoft.com/office/powerpoint/2010/main" val="3192576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50781-59F8-45B6-8FFA-907FCF11936E}"/>
              </a:ext>
            </a:extLst>
          </p:cNvPr>
          <p:cNvSpPr>
            <a:spLocks noGrp="1"/>
          </p:cNvSpPr>
          <p:nvPr>
            <p:ph type="title"/>
          </p:nvPr>
        </p:nvSpPr>
        <p:spPr>
          <a:xfrm>
            <a:off x="913794" y="4840616"/>
            <a:ext cx="10364412" cy="1264906"/>
          </a:xfrm>
        </p:spPr>
        <p:txBody>
          <a:bodyPr vert="horz" lIns="91440" tIns="45720" rIns="91440" bIns="45720" rtlCol="0" anchor="b">
            <a:normAutofit/>
          </a:bodyPr>
          <a:lstStyle/>
          <a:p>
            <a:r>
              <a:rPr lang="en-US" sz="4400" dirty="0"/>
              <a:t>Examples</a:t>
            </a:r>
          </a:p>
        </p:txBody>
      </p:sp>
      <p:pic>
        <p:nvPicPr>
          <p:cNvPr id="5" name="Picture 4">
            <a:extLst>
              <a:ext uri="{FF2B5EF4-FFF2-40B4-BE49-F238E27FC236}">
                <a16:creationId xmlns:a16="http://schemas.microsoft.com/office/drawing/2014/main" id="{07E32823-8998-4CF6-A8F5-09E8A475AF1D}"/>
              </a:ext>
            </a:extLst>
          </p:cNvPr>
          <p:cNvPicPr/>
          <p:nvPr/>
        </p:nvPicPr>
        <p:blipFill>
          <a:blip r:embed="rId3"/>
          <a:stretch>
            <a:fillRect/>
          </a:stretch>
        </p:blipFill>
        <p:spPr>
          <a:xfrm>
            <a:off x="995269" y="849116"/>
            <a:ext cx="2377440" cy="3931920"/>
          </a:xfrm>
          <a:prstGeom prst="rect">
            <a:avLst/>
          </a:prstGeom>
        </p:spPr>
      </p:pic>
      <p:pic>
        <p:nvPicPr>
          <p:cNvPr id="9" name="Picture 8">
            <a:extLst>
              <a:ext uri="{FF2B5EF4-FFF2-40B4-BE49-F238E27FC236}">
                <a16:creationId xmlns:a16="http://schemas.microsoft.com/office/drawing/2014/main" id="{84B6B58E-4FB4-4B72-B507-56CF38723ABB}"/>
              </a:ext>
            </a:extLst>
          </p:cNvPr>
          <p:cNvPicPr>
            <a:picLocks noChangeAspect="1"/>
          </p:cNvPicPr>
          <p:nvPr/>
        </p:nvPicPr>
        <p:blipFill>
          <a:blip r:embed="rId4"/>
          <a:stretch>
            <a:fillRect/>
          </a:stretch>
        </p:blipFill>
        <p:spPr>
          <a:xfrm>
            <a:off x="4907280" y="851380"/>
            <a:ext cx="2377440" cy="3929656"/>
          </a:xfrm>
          <a:prstGeom prst="rect">
            <a:avLst/>
          </a:prstGeom>
        </p:spPr>
      </p:pic>
      <p:pic>
        <p:nvPicPr>
          <p:cNvPr id="4" name="Picture 3">
            <a:extLst>
              <a:ext uri="{FF2B5EF4-FFF2-40B4-BE49-F238E27FC236}">
                <a16:creationId xmlns:a16="http://schemas.microsoft.com/office/drawing/2014/main" id="{A5EC0032-B4B7-4A68-8753-06BFEB7B893F}"/>
              </a:ext>
            </a:extLst>
          </p:cNvPr>
          <p:cNvPicPr/>
          <p:nvPr/>
        </p:nvPicPr>
        <p:blipFill>
          <a:blip r:embed="rId5"/>
          <a:stretch>
            <a:fillRect/>
          </a:stretch>
        </p:blipFill>
        <p:spPr>
          <a:xfrm>
            <a:off x="8979779" y="849116"/>
            <a:ext cx="2377440" cy="3931920"/>
          </a:xfrm>
          <a:prstGeom prst="rect">
            <a:avLst/>
          </a:prstGeom>
        </p:spPr>
      </p:pic>
    </p:spTree>
    <p:extLst>
      <p:ext uri="{BB962C8B-B14F-4D97-AF65-F5344CB8AC3E}">
        <p14:creationId xmlns:p14="http://schemas.microsoft.com/office/powerpoint/2010/main" val="2462214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AEBDC-7F5E-47ED-B045-2B0EB4E12D1D}"/>
              </a:ext>
            </a:extLst>
          </p:cNvPr>
          <p:cNvSpPr>
            <a:spLocks noGrp="1"/>
          </p:cNvSpPr>
          <p:nvPr>
            <p:ph type="title"/>
          </p:nvPr>
        </p:nvSpPr>
        <p:spPr>
          <a:xfrm>
            <a:off x="741618" y="58100"/>
            <a:ext cx="3101170" cy="735495"/>
          </a:xfrm>
        </p:spPr>
        <p:txBody>
          <a:bodyPr vert="horz" lIns="91440" tIns="45720" rIns="91440" bIns="45720" rtlCol="0" anchor="b">
            <a:normAutofit fontScale="90000"/>
          </a:bodyPr>
          <a:lstStyle/>
          <a:p>
            <a:r>
              <a:rPr lang="en-US"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rPr>
              <a:t>Invalid inputs</a:t>
            </a:r>
          </a:p>
        </p:txBody>
      </p:sp>
      <p:cxnSp>
        <p:nvCxnSpPr>
          <p:cNvPr id="19" name="Straight Connector 11">
            <a:extLst>
              <a:ext uri="{FF2B5EF4-FFF2-40B4-BE49-F238E27FC236}">
                <a16:creationId xmlns:a16="http://schemas.microsoft.com/office/drawing/2014/main" id="{7FFF4045-1FA0-4BCA-BB0A-CB893F51DD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8492" y="-696734"/>
            <a:ext cx="4645152" cy="0"/>
          </a:xfrm>
          <a:prstGeom prst="line">
            <a:avLst/>
          </a:prstGeom>
          <a:ln w="38100" cap="sq">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2B6E864-7D0D-4B47-AF74-19F1A33403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2972" y="20963"/>
            <a:ext cx="0" cy="6858000"/>
          </a:xfrm>
          <a:prstGeom prst="line">
            <a:avLst/>
          </a:prstGeom>
          <a:ln w="38100" cap="sq">
            <a:solidFill>
              <a:schemeClr val="tx1"/>
            </a:solidFill>
            <a:miter lim="800000"/>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FE219DE1-9E6F-4C93-8B16-03727064DD92}"/>
              </a:ext>
            </a:extLst>
          </p:cNvPr>
          <p:cNvPicPr/>
          <p:nvPr/>
        </p:nvPicPr>
        <p:blipFill>
          <a:blip r:embed="rId3"/>
          <a:stretch>
            <a:fillRect/>
          </a:stretch>
        </p:blipFill>
        <p:spPr>
          <a:xfrm>
            <a:off x="5488841" y="47620"/>
            <a:ext cx="2194560" cy="3291840"/>
          </a:xfrm>
          <a:prstGeom prst="rect">
            <a:avLst/>
          </a:prstGeom>
        </p:spPr>
      </p:pic>
      <p:pic>
        <p:nvPicPr>
          <p:cNvPr id="6" name="Picture 5">
            <a:extLst>
              <a:ext uri="{FF2B5EF4-FFF2-40B4-BE49-F238E27FC236}">
                <a16:creationId xmlns:a16="http://schemas.microsoft.com/office/drawing/2014/main" id="{127BC29C-0E25-4ED0-AF74-9428AB45D943}"/>
              </a:ext>
            </a:extLst>
          </p:cNvPr>
          <p:cNvPicPr/>
          <p:nvPr/>
        </p:nvPicPr>
        <p:blipFill>
          <a:blip r:embed="rId4"/>
          <a:stretch>
            <a:fillRect/>
          </a:stretch>
        </p:blipFill>
        <p:spPr>
          <a:xfrm>
            <a:off x="9253704" y="58100"/>
            <a:ext cx="2178737" cy="3291832"/>
          </a:xfrm>
          <a:prstGeom prst="rect">
            <a:avLst/>
          </a:prstGeom>
        </p:spPr>
      </p:pic>
      <p:cxnSp>
        <p:nvCxnSpPr>
          <p:cNvPr id="20" name="Straight Connector 15">
            <a:extLst>
              <a:ext uri="{FF2B5EF4-FFF2-40B4-BE49-F238E27FC236}">
                <a16:creationId xmlns:a16="http://schemas.microsoft.com/office/drawing/2014/main" id="{CA8D2CBD-43F3-4B60-93C6-2E260BA75A0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94479" y="3429000"/>
            <a:ext cx="7498080" cy="0"/>
          </a:xfrm>
          <a:prstGeom prst="line">
            <a:avLst/>
          </a:prstGeom>
          <a:ln w="38100" cap="sq">
            <a:solidFill>
              <a:schemeClr val="tx1"/>
            </a:solidFill>
            <a:miter lim="800000"/>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32EF336E-6F6E-447F-A7B6-47264BBB12C7}"/>
              </a:ext>
            </a:extLst>
          </p:cNvPr>
          <p:cNvPicPr/>
          <p:nvPr/>
        </p:nvPicPr>
        <p:blipFill>
          <a:blip r:embed="rId5"/>
          <a:stretch>
            <a:fillRect/>
          </a:stretch>
        </p:blipFill>
        <p:spPr>
          <a:xfrm>
            <a:off x="5512702" y="3518543"/>
            <a:ext cx="2170699" cy="3291837"/>
          </a:xfrm>
          <a:prstGeom prst="rect">
            <a:avLst/>
          </a:prstGeom>
        </p:spPr>
      </p:pic>
      <p:cxnSp>
        <p:nvCxnSpPr>
          <p:cNvPr id="18" name="Straight Connector 17">
            <a:extLst>
              <a:ext uri="{FF2B5EF4-FFF2-40B4-BE49-F238E27FC236}">
                <a16:creationId xmlns:a16="http://schemas.microsoft.com/office/drawing/2014/main" id="{38A31735-DEAC-4F0C-9E3F-7A45DCDCDDE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443519" y="20963"/>
            <a:ext cx="0" cy="6858000"/>
          </a:xfrm>
          <a:prstGeom prst="line">
            <a:avLst/>
          </a:prstGeom>
          <a:ln w="38100" cap="sq">
            <a:solidFill>
              <a:schemeClr val="tx1"/>
            </a:solidFill>
            <a:miter lim="800000"/>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D035053D-A5AC-4E00-AB2B-5ED4225D2C1C}"/>
              </a:ext>
            </a:extLst>
          </p:cNvPr>
          <p:cNvPicPr/>
          <p:nvPr/>
        </p:nvPicPr>
        <p:blipFill>
          <a:blip r:embed="rId6"/>
          <a:stretch>
            <a:fillRect/>
          </a:stretch>
        </p:blipFill>
        <p:spPr>
          <a:xfrm>
            <a:off x="9247511" y="3508069"/>
            <a:ext cx="2154876" cy="3291826"/>
          </a:xfrm>
          <a:prstGeom prst="rect">
            <a:avLst/>
          </a:prstGeom>
        </p:spPr>
      </p:pic>
      <p:pic>
        <p:nvPicPr>
          <p:cNvPr id="15" name="Picture 14">
            <a:extLst>
              <a:ext uri="{FF2B5EF4-FFF2-40B4-BE49-F238E27FC236}">
                <a16:creationId xmlns:a16="http://schemas.microsoft.com/office/drawing/2014/main" id="{046489FB-A339-489C-8322-BF2120EBE0D9}"/>
              </a:ext>
            </a:extLst>
          </p:cNvPr>
          <p:cNvPicPr/>
          <p:nvPr/>
        </p:nvPicPr>
        <p:blipFill>
          <a:blip r:embed="rId7"/>
          <a:stretch>
            <a:fillRect/>
          </a:stretch>
        </p:blipFill>
        <p:spPr>
          <a:xfrm>
            <a:off x="500207" y="884235"/>
            <a:ext cx="3571875" cy="5915660"/>
          </a:xfrm>
          <a:prstGeom prst="rect">
            <a:avLst/>
          </a:prstGeom>
        </p:spPr>
      </p:pic>
    </p:spTree>
    <p:extLst>
      <p:ext uri="{BB962C8B-B14F-4D97-AF65-F5344CB8AC3E}">
        <p14:creationId xmlns:p14="http://schemas.microsoft.com/office/powerpoint/2010/main" val="882761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64"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65"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6"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7"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8"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9"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0"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1"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2"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3"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4"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5"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6"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7"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C21DF884-F96D-452A-81FA-B9FBC39B2ACF}"/>
              </a:ext>
            </a:extLst>
          </p:cNvPr>
          <p:cNvSpPr>
            <a:spLocks noGrp="1"/>
          </p:cNvSpPr>
          <p:nvPr>
            <p:ph type="title"/>
          </p:nvPr>
        </p:nvSpPr>
        <p:spPr>
          <a:xfrm>
            <a:off x="1019015" y="1093787"/>
            <a:ext cx="3059969" cy="4697413"/>
          </a:xfrm>
        </p:spPr>
        <p:txBody>
          <a:bodyPr>
            <a:normAutofit/>
          </a:bodyPr>
          <a:lstStyle/>
          <a:p>
            <a:r>
              <a:rPr lang="en-US" dirty="0"/>
              <a:t>Challenges faced</a:t>
            </a:r>
          </a:p>
        </p:txBody>
      </p:sp>
      <p:sp useBgFill="1">
        <p:nvSpPr>
          <p:cNvPr id="92"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Content Placeholder 2">
            <a:extLst>
              <a:ext uri="{FF2B5EF4-FFF2-40B4-BE49-F238E27FC236}">
                <a16:creationId xmlns:a16="http://schemas.microsoft.com/office/drawing/2014/main" id="{D0563A05-EFF5-41FD-A926-D88580387AD9}"/>
              </a:ext>
            </a:extLst>
          </p:cNvPr>
          <p:cNvSpPr>
            <a:spLocks noGrp="1"/>
          </p:cNvSpPr>
          <p:nvPr>
            <p:ph idx="1"/>
          </p:nvPr>
        </p:nvSpPr>
        <p:spPr>
          <a:xfrm>
            <a:off x="5215467" y="1093788"/>
            <a:ext cx="5831944" cy="4697413"/>
          </a:xfrm>
        </p:spPr>
        <p:txBody>
          <a:bodyPr>
            <a:normAutofit/>
          </a:bodyPr>
          <a:lstStyle/>
          <a:p>
            <a:r>
              <a:rPr lang="en-US" dirty="0"/>
              <a:t>Finding a way to populate the spinner widget with the various currencies</a:t>
            </a:r>
          </a:p>
          <a:p>
            <a:pPr marL="0" indent="0">
              <a:buNone/>
            </a:pPr>
            <a:endParaRPr lang="en-US" dirty="0"/>
          </a:p>
          <a:p>
            <a:r>
              <a:rPr lang="en-US" dirty="0"/>
              <a:t>Extracting data from websites in html form and finding the necessary currency values</a:t>
            </a:r>
          </a:p>
          <a:p>
            <a:pPr marL="0" indent="0">
              <a:buNone/>
            </a:pPr>
            <a:endParaRPr lang="en-US" dirty="0"/>
          </a:p>
          <a:p>
            <a:r>
              <a:rPr lang="en-US" dirty="0"/>
              <a:t>Storing the acquired data in android’s internal storage for situations where internet is not available</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2214004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78A47D-4F17-40FE-AB70-7AF78A957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5BE3A7E-6A3F-401E-A025-BBB8FDB8DD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a16="http://schemas.microsoft.com/office/drawing/2014/main" id="{41EE9036-817C-476C-BD59-B5184F9A3E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F098087A-B4E4-4300-A841-44988BD88E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F5BD5F4B-A39C-4DF9-84E4-A4D33F30E6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D7FA9858-BFA0-4D5B-AF72-B1B65EB069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A508A5F3-AFE0-4750-A9C2-B51A514FFC4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92B4AAEB-ABF4-42A7-BE52-0B442190D1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3767C370-4A42-4376-8CAE-606C4BC8F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36205F53-9C95-4954-B97C-1625BB8A35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DC80B58E-3469-43E9-96FC-D747B6983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E17A4ED2-DDD7-4B4D-A39C-9B0121C88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A2C14A85-E7A9-4E1D-809F-20F5CFA788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3D51E32-9399-4B7F-8D91-BF9A068B834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9969F9D2-502D-4C1D-ABA5-02B1BF2A00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4AE555C6-5623-478A-BF35-63E9929A3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A3D3AED4-A69E-4301-9BB4-436DC5F0C9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C3B8082C-2D81-48D7-8B45-85B7C89296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9AD35461-BA86-408B-8A29-244EB2F2FB5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F238E495-B6C6-4857-899B-CDD584831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E20A751E-054C-4EC2-8DA3-0EC923A6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B6E8E701-3D21-4E5C-AB6E-9A7404697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431BDA41-D09D-4984-B888-756F5F81B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0DC943D2-20E4-4C00-82D2-D405A7C00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4BC34A74-80A2-4DE1-8ADC-BBD170903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C6C3CA25-431F-4E26-952D-4AA9C4C72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776D1836-82AE-40EF-9829-C6B8D2CF0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9A8E397E-ADF9-45C1-98F4-3F5A86378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DE07CFD9-357F-40BC-A792-CE874BFE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8C71F402-8FA3-4A53-B642-8501A29E5D80}"/>
              </a:ext>
            </a:extLst>
          </p:cNvPr>
          <p:cNvSpPr>
            <a:spLocks noGrp="1"/>
          </p:cNvSpPr>
          <p:nvPr>
            <p:ph type="title"/>
          </p:nvPr>
        </p:nvSpPr>
        <p:spPr>
          <a:xfrm>
            <a:off x="1141413" y="1082673"/>
            <a:ext cx="2869416" cy="4708528"/>
          </a:xfrm>
        </p:spPr>
        <p:txBody>
          <a:bodyPr>
            <a:normAutofit/>
          </a:bodyPr>
          <a:lstStyle/>
          <a:p>
            <a:pPr algn="r"/>
            <a:r>
              <a:rPr lang="en-US" sz="4000"/>
              <a:t>Things I have learned</a:t>
            </a:r>
          </a:p>
        </p:txBody>
      </p:sp>
      <p:cxnSp>
        <p:nvCxnSpPr>
          <p:cNvPr id="39" name="Straight Connector 38">
            <a:extLst>
              <a:ext uri="{FF2B5EF4-FFF2-40B4-BE49-F238E27FC236}">
                <a16:creationId xmlns:a16="http://schemas.microsoft.com/office/drawing/2014/main" id="{085ECEC0-FF5D-4348-92C7-1EA7C61E77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DCDFFDE-9CBD-4281-8026-1F716DE06D99}"/>
              </a:ext>
            </a:extLst>
          </p:cNvPr>
          <p:cNvSpPr>
            <a:spLocks noGrp="1"/>
          </p:cNvSpPr>
          <p:nvPr>
            <p:ph idx="1"/>
          </p:nvPr>
        </p:nvSpPr>
        <p:spPr>
          <a:xfrm>
            <a:off x="5297763" y="1082673"/>
            <a:ext cx="5751237" cy="4708528"/>
          </a:xfrm>
        </p:spPr>
        <p:txBody>
          <a:bodyPr anchor="ctr">
            <a:normAutofit/>
          </a:bodyPr>
          <a:lstStyle/>
          <a:p>
            <a:r>
              <a:rPr lang="en-US" sz="1800" dirty="0"/>
              <a:t>How to work with android studios to design an application</a:t>
            </a:r>
          </a:p>
          <a:p>
            <a:r>
              <a:rPr lang="en-US" sz="1800" dirty="0"/>
              <a:t>How to read and write files on android devices</a:t>
            </a:r>
          </a:p>
          <a:p>
            <a:r>
              <a:rPr lang="en-US" sz="1800" dirty="0"/>
              <a:t>How to extract data from websites</a:t>
            </a:r>
          </a:p>
          <a:p>
            <a:r>
              <a:rPr lang="en-US" sz="1800" dirty="0"/>
              <a:t>How to use xml to represent strings and a list of currencies</a:t>
            </a:r>
          </a:p>
          <a:p>
            <a:endParaRPr lang="en-US" sz="1800" dirty="0"/>
          </a:p>
        </p:txBody>
      </p:sp>
      <p:grpSp>
        <p:nvGrpSpPr>
          <p:cNvPr id="41" name="Group 40">
            <a:extLst>
              <a:ext uri="{FF2B5EF4-FFF2-40B4-BE49-F238E27FC236}">
                <a16:creationId xmlns:a16="http://schemas.microsoft.com/office/drawing/2014/main" id="{F4E035BE-9FF4-43D3-BC25-CF582D7FF8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a16="http://schemas.microsoft.com/office/drawing/2014/main" id="{F98BCEB2-EC20-4E84-A994-0AC37292C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7A2E1821-AEDF-417E-9F17-83379E9C0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CB3734E2-8292-4B47-B6AB-0E5A058DE9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A0B09C51-29AB-45C0-B707-CCFB9DF28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510C0CED-AE1B-45AE-B5E1-57521E589D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591F2327-4B45-41AA-B41C-7404B6A1E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5A63224C-41A0-42C0-96F6-0B2BE99A1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A7C00B9F-C253-4776-9935-EC02254A4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5062D4AA-13F3-4064-8440-FFE8562D85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3E143B27-CB82-440B-879B-D25C1891C1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1205548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40C1D-4F00-47FC-AA44-C97E89075C12}"/>
              </a:ext>
            </a:extLst>
          </p:cNvPr>
          <p:cNvSpPr>
            <a:spLocks noGrp="1"/>
          </p:cNvSpPr>
          <p:nvPr>
            <p:ph type="title"/>
          </p:nvPr>
        </p:nvSpPr>
        <p:spPr/>
        <p:txBody>
          <a:bodyPr/>
          <a:lstStyle/>
          <a:p>
            <a:r>
              <a:rPr lang="en-US" dirty="0"/>
              <a:t>What I would have liked to add</a:t>
            </a:r>
          </a:p>
        </p:txBody>
      </p:sp>
      <p:sp>
        <p:nvSpPr>
          <p:cNvPr id="3" name="Content Placeholder 2">
            <a:extLst>
              <a:ext uri="{FF2B5EF4-FFF2-40B4-BE49-F238E27FC236}">
                <a16:creationId xmlns:a16="http://schemas.microsoft.com/office/drawing/2014/main" id="{1563062E-C853-4718-81A5-920CBC8580A5}"/>
              </a:ext>
            </a:extLst>
          </p:cNvPr>
          <p:cNvSpPr>
            <a:spLocks noGrp="1"/>
          </p:cNvSpPr>
          <p:nvPr>
            <p:ph idx="1"/>
          </p:nvPr>
        </p:nvSpPr>
        <p:spPr/>
        <p:txBody>
          <a:bodyPr>
            <a:normAutofit fontScale="92500"/>
          </a:bodyPr>
          <a:lstStyle/>
          <a:p>
            <a:r>
              <a:rPr lang="en-US" dirty="0"/>
              <a:t>A full list of currencies dynamically created from the information extracted from the websites</a:t>
            </a:r>
          </a:p>
          <a:p>
            <a:r>
              <a:rPr lang="en-US" dirty="0"/>
              <a:t>Currency symbols for each currency type in the text fields and dropdown menus</a:t>
            </a:r>
          </a:p>
          <a:p>
            <a:r>
              <a:rPr lang="en-US" dirty="0"/>
              <a:t>A more sophisticated design for the interface</a:t>
            </a:r>
          </a:p>
          <a:p>
            <a:r>
              <a:rPr lang="en-US" dirty="0"/>
              <a:t>Additional features such as a top 5 chart displaying the five currencies with the biggest change in value since the user has last used the app. Obtained by comparing newly obtained data from websites with the data in internal storage</a:t>
            </a:r>
          </a:p>
        </p:txBody>
      </p:sp>
    </p:spTree>
    <p:extLst>
      <p:ext uri="{BB962C8B-B14F-4D97-AF65-F5344CB8AC3E}">
        <p14:creationId xmlns:p14="http://schemas.microsoft.com/office/powerpoint/2010/main" val="1595443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938428-F025-4460-A934-A238BEA7C950}"/>
              </a:ext>
            </a:extLst>
          </p:cNvPr>
          <p:cNvSpPr>
            <a:spLocks noGrp="1"/>
          </p:cNvSpPr>
          <p:nvPr>
            <p:ph idx="1"/>
          </p:nvPr>
        </p:nvSpPr>
        <p:spPr>
          <a:xfrm>
            <a:off x="3652918" y="2477682"/>
            <a:ext cx="4886164" cy="1902635"/>
          </a:xfrm>
        </p:spPr>
        <p:txBody>
          <a:bodyPr>
            <a:normAutofit/>
          </a:bodyPr>
          <a:lstStyle/>
          <a:p>
            <a:pPr marL="0" indent="0">
              <a:buNone/>
            </a:pPr>
            <a:r>
              <a:rPr lang="en-US" sz="8000" dirty="0"/>
              <a:t>Thank You</a:t>
            </a:r>
          </a:p>
        </p:txBody>
      </p:sp>
    </p:spTree>
    <p:extLst>
      <p:ext uri="{BB962C8B-B14F-4D97-AF65-F5344CB8AC3E}">
        <p14:creationId xmlns:p14="http://schemas.microsoft.com/office/powerpoint/2010/main" val="42780366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_rels/theme3.xml.rels><?xml version="1.0" encoding="UTF-8" standalone="yes"?>
<Relationships xmlns="http://schemas.openxmlformats.org/package/2006/relationships"><Relationship Id="rId1" Type="http://schemas.openxmlformats.org/officeDocument/2006/relationships/image" Target="../media/image7.jpeg"/></Relationships>
</file>

<file path=ppt/theme/_rels/theme4.xml.rels><?xml version="1.0" encoding="UTF-8" standalone="yes"?>
<Relationships xmlns="http://schemas.openxmlformats.org/package/2006/relationships"><Relationship Id="rId1" Type="http://schemas.openxmlformats.org/officeDocument/2006/relationships/image" Target="../media/image7.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3.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4.xml><?xml version="1.0" encoding="utf-8"?>
<a:theme xmlns:a="http://schemas.openxmlformats.org/drawingml/2006/main" name="1_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otalTime>64</TotalTime>
  <Words>1042</Words>
  <Application>Microsoft Office PowerPoint</Application>
  <PresentationFormat>Widescreen</PresentationFormat>
  <Paragraphs>52</Paragraphs>
  <Slides>23</Slides>
  <Notes>0</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23</vt:i4>
      </vt:variant>
    </vt:vector>
  </HeadingPairs>
  <TitlesOfParts>
    <vt:vector size="32" baseType="lpstr">
      <vt:lpstr>Arial</vt:lpstr>
      <vt:lpstr>Calisto MT</vt:lpstr>
      <vt:lpstr>Century Gothic</vt:lpstr>
      <vt:lpstr>Tw Cen MT</vt:lpstr>
      <vt:lpstr>Wingdings 2</vt:lpstr>
      <vt:lpstr>Mesh</vt:lpstr>
      <vt:lpstr>Slate</vt:lpstr>
      <vt:lpstr>Circuit</vt:lpstr>
      <vt:lpstr>1_Circuit</vt:lpstr>
      <vt:lpstr>Currency Converter</vt:lpstr>
      <vt:lpstr>Initial Screen</vt:lpstr>
      <vt:lpstr>User interactions</vt:lpstr>
      <vt:lpstr>Examples</vt:lpstr>
      <vt:lpstr>Invalid inputs</vt:lpstr>
      <vt:lpstr>Challenges faced</vt:lpstr>
      <vt:lpstr>Things I have learned</vt:lpstr>
      <vt:lpstr>What I would have liked to add</vt:lpstr>
      <vt:lpstr>PowerPoint Presentation</vt:lpstr>
      <vt:lpstr>Additional slides for phase ii submission</vt:lpstr>
      <vt:lpstr>Summary of features implemented</vt:lpstr>
      <vt:lpstr>Additional Features implemented since presentation</vt:lpstr>
      <vt:lpstr>Most current rate retrieval from internet using a public, free to use, api (33 different currencies, 1089 different conversions possible) I decided to switch over from webscraping with jsoup after finding this api because it offers only the rates with no methods of its own which is what I was looking for. (https://exchangeratesapi.io/)</vt:lpstr>
      <vt:lpstr>Screenshots of data retrieval </vt:lpstr>
      <vt:lpstr>A method to check if the app was able to retrieve data from the internet, and if not then it checks to see if there exists any rates stored in android’s sharedpreferences , if no data exists then the user has opened the app for the first time and is prompted to restart the app with internet on, if data exists then it is loaded and used for the conversion, the app will always warn users when it is using old rates. If the app was able to retrieve data from the internet then that data is saved to sharedpreferences for future cases with no internet</vt:lpstr>
      <vt:lpstr>Screenshots of the “internet”/data method</vt:lpstr>
      <vt:lpstr>Why I used shared preferences</vt:lpstr>
      <vt:lpstr>Output when user first opens the app without internet (tested by uninstalling the app from the emulator and then reinstalling after turning on airplane mode)</vt:lpstr>
      <vt:lpstr>Output when the user opens the app without internet, but has previously used the app (tested by opening app once with internet then closing app and reopening with airplane mode on</vt:lpstr>
      <vt:lpstr>Normal output with internet on at app opening</vt:lpstr>
      <vt:lpstr>The only data structure used was a 2d array of type double to store the rate values (1d string arrays are used in the string to 2d array conversion method for data retrieval) Only a 2d array was used because it provided the fastest and easiest way to store and retrieve data for  each pair of currencies.</vt:lpstr>
      <vt:lpstr>There are no Missing features. The app successfully: takes user input, validates it and displays an appropriate message if the input is invalid, provides an output computed from user selected currencies, highlights input text field upon touch to allow for easy text replacement, retrieves and stores data to sharedpreferences, displays the appropriate messages depending on internet/data status, prevents the user from interacting with the output field, retrieves recent currency exchange rate data from an online api, and keeps the output field constantly updated after a valid input so that the user can just swap currencies without needed to press a button to see the conversion</vt:lpstr>
      <vt:lpstr>How I overcame the challenges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Currency Converter</dc:title>
  <dc:creator>Tohidul Islam</dc:creator>
  <cp:lastModifiedBy>Tohidul Islam</cp:lastModifiedBy>
  <cp:revision>11</cp:revision>
  <dcterms:created xsi:type="dcterms:W3CDTF">2019-12-08T15:47:32Z</dcterms:created>
  <dcterms:modified xsi:type="dcterms:W3CDTF">2019-12-12T17:55:53Z</dcterms:modified>
</cp:coreProperties>
</file>